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52"/>
  </p:notesMasterIdLst>
  <p:sldIdLst>
    <p:sldId id="633" r:id="rId2"/>
    <p:sldId id="718" r:id="rId3"/>
    <p:sldId id="738" r:id="rId4"/>
    <p:sldId id="719" r:id="rId5"/>
    <p:sldId id="721" r:id="rId6"/>
    <p:sldId id="722" r:id="rId7"/>
    <p:sldId id="723" r:id="rId8"/>
    <p:sldId id="726" r:id="rId9"/>
    <p:sldId id="724" r:id="rId10"/>
    <p:sldId id="725" r:id="rId11"/>
    <p:sldId id="681" r:id="rId12"/>
    <p:sldId id="682" r:id="rId13"/>
    <p:sldId id="683" r:id="rId14"/>
    <p:sldId id="684" r:id="rId15"/>
    <p:sldId id="685" r:id="rId16"/>
    <p:sldId id="686" r:id="rId17"/>
    <p:sldId id="688" r:id="rId18"/>
    <p:sldId id="689" r:id="rId19"/>
    <p:sldId id="693" r:id="rId20"/>
    <p:sldId id="694" r:id="rId21"/>
    <p:sldId id="697" r:id="rId22"/>
    <p:sldId id="698" r:id="rId23"/>
    <p:sldId id="699" r:id="rId24"/>
    <p:sldId id="736" r:id="rId25"/>
    <p:sldId id="700" r:id="rId26"/>
    <p:sldId id="737" r:id="rId27"/>
    <p:sldId id="715" r:id="rId28"/>
    <p:sldId id="660" r:id="rId29"/>
    <p:sldId id="733" r:id="rId30"/>
    <p:sldId id="734" r:id="rId31"/>
    <p:sldId id="735" r:id="rId32"/>
    <p:sldId id="739" r:id="rId33"/>
    <p:sldId id="661" r:id="rId34"/>
    <p:sldId id="662" r:id="rId35"/>
    <p:sldId id="727" r:id="rId36"/>
    <p:sldId id="728" r:id="rId37"/>
    <p:sldId id="729" r:id="rId38"/>
    <p:sldId id="740" r:id="rId39"/>
    <p:sldId id="741" r:id="rId40"/>
    <p:sldId id="742" r:id="rId41"/>
    <p:sldId id="743" r:id="rId42"/>
    <p:sldId id="744" r:id="rId43"/>
    <p:sldId id="745" r:id="rId44"/>
    <p:sldId id="746" r:id="rId45"/>
    <p:sldId id="747" r:id="rId46"/>
    <p:sldId id="748" r:id="rId47"/>
    <p:sldId id="749" r:id="rId48"/>
    <p:sldId id="750" r:id="rId49"/>
    <p:sldId id="752" r:id="rId50"/>
    <p:sldId id="663" r:id="rId51"/>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5053"/>
    <a:srgbClr val="CD6292"/>
    <a:srgbClr val="C87969"/>
    <a:srgbClr val="C88699"/>
    <a:srgbClr val="7B3583"/>
    <a:srgbClr val="D38A9E"/>
    <a:srgbClr val="452544"/>
    <a:srgbClr val="F393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8603FDC-E32A-4AB5-989C-0864C3EAD2B8}" styleName="Estilo temático 2 - Énfasis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54"/>
    <p:restoredTop sz="85115"/>
  </p:normalViewPr>
  <p:slideViewPr>
    <p:cSldViewPr snapToGrid="0" snapToObjects="1">
      <p:cViewPr varScale="1">
        <p:scale>
          <a:sx n="54" d="100"/>
          <a:sy n="54" d="100"/>
        </p:scale>
        <p:origin x="1528"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notesMaster" Target="notesMasters/notesMaster1.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7D420B-2C2E-F24E-B353-ECAFB1759796}" type="doc">
      <dgm:prSet loTypeId="urn:microsoft.com/office/officeart/2005/8/layout/StepDownProcess" loCatId="" qsTypeId="urn:microsoft.com/office/officeart/2005/8/quickstyle/simple4" qsCatId="simple" csTypeId="urn:microsoft.com/office/officeart/2005/8/colors/accent1_2" csCatId="accent1" phldr="1"/>
      <dgm:spPr/>
      <dgm:t>
        <a:bodyPr/>
        <a:lstStyle/>
        <a:p>
          <a:endParaRPr lang="en-US"/>
        </a:p>
      </dgm:t>
    </dgm:pt>
    <dgm:pt modelId="{ACC6F029-1D8E-C548-840F-F65D0485A451}">
      <dgm:prSet phldrT="[Texto]" custT="1"/>
      <dgm:spPr>
        <a:solidFill>
          <a:schemeClr val="accent2"/>
        </a:solidFill>
      </dgm:spPr>
      <dgm:t>
        <a:bodyPr/>
        <a:lstStyle/>
        <a:p>
          <a:r>
            <a:rPr lang="en-US" sz="2400" dirty="0" smtClean="0"/>
            <a:t>Text</a:t>
          </a:r>
          <a:r>
            <a:rPr lang="en-US" sz="2400" baseline="0" dirty="0" smtClean="0"/>
            <a:t> Modeling</a:t>
          </a:r>
          <a:endParaRPr lang="en-US" sz="2400" dirty="0"/>
        </a:p>
      </dgm:t>
    </dgm:pt>
    <dgm:pt modelId="{610F5B52-5771-A640-B028-95562BF45111}" type="parTrans" cxnId="{BE7756CE-2A97-5E45-9AFE-EA8DB0BD81D5}">
      <dgm:prSet/>
      <dgm:spPr/>
      <dgm:t>
        <a:bodyPr/>
        <a:lstStyle/>
        <a:p>
          <a:endParaRPr lang="en-US" sz="2400"/>
        </a:p>
      </dgm:t>
    </dgm:pt>
    <dgm:pt modelId="{A8194CAE-8C90-2544-A500-9FEF47A3F14A}" type="sibTrans" cxnId="{BE7756CE-2A97-5E45-9AFE-EA8DB0BD81D5}">
      <dgm:prSet/>
      <dgm:spPr/>
      <dgm:t>
        <a:bodyPr/>
        <a:lstStyle/>
        <a:p>
          <a:endParaRPr lang="en-US" sz="2400"/>
        </a:p>
      </dgm:t>
    </dgm:pt>
    <dgm:pt modelId="{F98178E8-AF1A-4C41-BEB6-090617632DF1}">
      <dgm:prSet phldrT="[Texto]" custT="1"/>
      <dgm:spPr>
        <a:solidFill>
          <a:schemeClr val="accent2"/>
        </a:solidFill>
      </dgm:spPr>
      <dgm:t>
        <a:bodyPr/>
        <a:lstStyle/>
        <a:p>
          <a:r>
            <a:rPr lang="en-US" sz="2400" dirty="0" smtClean="0">
              <a:latin typeface="Helvetica" charset="0"/>
              <a:ea typeface="Helvetica" charset="0"/>
              <a:cs typeface="Helvetica" charset="0"/>
            </a:rPr>
            <a:t>Calculation of </a:t>
          </a:r>
          <a:r>
            <a:rPr lang="en-US" sz="2400" dirty="0" err="1" smtClean="0">
              <a:latin typeface="Helvetica" charset="0"/>
              <a:ea typeface="Helvetica" charset="0"/>
              <a:cs typeface="Helvetica" charset="0"/>
            </a:rPr>
            <a:t>DoIP</a:t>
          </a:r>
          <a:r>
            <a:rPr lang="en-US" sz="2400" dirty="0" smtClean="0">
              <a:latin typeface="Helvetica" charset="0"/>
              <a:ea typeface="Helvetica" charset="0"/>
              <a:cs typeface="Helvetica" charset="0"/>
            </a:rPr>
            <a:t> of Twitter Users. </a:t>
          </a:r>
          <a:endParaRPr lang="en-US" sz="2400" dirty="0"/>
        </a:p>
      </dgm:t>
    </dgm:pt>
    <dgm:pt modelId="{8467F54A-4919-9A4D-A5DC-CA329929052D}" type="parTrans" cxnId="{2A8AC0FC-C0EF-264F-9C79-F3E5CF71D708}">
      <dgm:prSet/>
      <dgm:spPr/>
      <dgm:t>
        <a:bodyPr/>
        <a:lstStyle/>
        <a:p>
          <a:endParaRPr lang="en-US" sz="2400"/>
        </a:p>
      </dgm:t>
    </dgm:pt>
    <dgm:pt modelId="{E1085AF1-78C7-E949-A456-CFA8CEF36F7A}" type="sibTrans" cxnId="{2A8AC0FC-C0EF-264F-9C79-F3E5CF71D708}">
      <dgm:prSet/>
      <dgm:spPr/>
      <dgm:t>
        <a:bodyPr/>
        <a:lstStyle/>
        <a:p>
          <a:endParaRPr lang="en-US" sz="2400"/>
        </a:p>
      </dgm:t>
    </dgm:pt>
    <dgm:pt modelId="{C9B1A08D-7C86-2040-9293-CFA9D8992F75}">
      <dgm:prSet phldrT="[Texto]" custT="1"/>
      <dgm:spPr>
        <a:solidFill>
          <a:schemeClr val="accent2"/>
        </a:solidFill>
      </dgm:spPr>
      <dgm:t>
        <a:bodyPr/>
        <a:lstStyle/>
        <a:p>
          <a:r>
            <a:rPr lang="en-US" sz="2400" dirty="0" smtClean="0"/>
            <a:t>Following Back / Lists Recommendation</a:t>
          </a:r>
          <a:endParaRPr lang="en-US" sz="2400" dirty="0"/>
        </a:p>
      </dgm:t>
    </dgm:pt>
    <dgm:pt modelId="{FA1767D7-4663-5949-B9E1-071464EC3DB1}" type="parTrans" cxnId="{DC5F0893-CF6E-DE48-A330-2497DBB00A28}">
      <dgm:prSet/>
      <dgm:spPr/>
      <dgm:t>
        <a:bodyPr/>
        <a:lstStyle/>
        <a:p>
          <a:endParaRPr lang="en-US" sz="2400"/>
        </a:p>
      </dgm:t>
    </dgm:pt>
    <dgm:pt modelId="{9541A5B3-653E-B749-8897-D55551DD116B}" type="sibTrans" cxnId="{DC5F0893-CF6E-DE48-A330-2497DBB00A28}">
      <dgm:prSet/>
      <dgm:spPr/>
      <dgm:t>
        <a:bodyPr/>
        <a:lstStyle/>
        <a:p>
          <a:endParaRPr lang="en-US" sz="2400"/>
        </a:p>
      </dgm:t>
    </dgm:pt>
    <dgm:pt modelId="{C69F38F0-27CD-7B4E-A667-E06933D20D83}" type="pres">
      <dgm:prSet presAssocID="{077D420B-2C2E-F24E-B353-ECAFB1759796}" presName="rootnode" presStyleCnt="0">
        <dgm:presLayoutVars>
          <dgm:chMax/>
          <dgm:chPref/>
          <dgm:dir/>
          <dgm:animLvl val="lvl"/>
        </dgm:presLayoutVars>
      </dgm:prSet>
      <dgm:spPr/>
      <dgm:t>
        <a:bodyPr/>
        <a:lstStyle/>
        <a:p>
          <a:endParaRPr lang="en-US"/>
        </a:p>
      </dgm:t>
    </dgm:pt>
    <dgm:pt modelId="{15255F9D-CD45-204D-98B3-C4E974CC9377}" type="pres">
      <dgm:prSet presAssocID="{ACC6F029-1D8E-C548-840F-F65D0485A451}" presName="composite" presStyleCnt="0"/>
      <dgm:spPr/>
    </dgm:pt>
    <dgm:pt modelId="{A322A42E-5400-2D4B-BA66-E9132092F318}" type="pres">
      <dgm:prSet presAssocID="{ACC6F029-1D8E-C548-840F-F65D0485A451}" presName="bentUpArrow1" presStyleLbl="alignImgPlace1" presStyleIdx="0" presStyleCnt="2" custLinFactX="-26438" custLinFactNeighborX="-100000" custLinFactNeighborY="2"/>
      <dgm:spPr/>
    </dgm:pt>
    <dgm:pt modelId="{C3F293D8-E8E5-CA4D-A3D2-21AB31C4D7B5}" type="pres">
      <dgm:prSet presAssocID="{ACC6F029-1D8E-C548-840F-F65D0485A451}" presName="ParentText" presStyleLbl="node1" presStyleIdx="0" presStyleCnt="3" custScaleX="122125" custScaleY="70772" custLinFactX="-17399" custLinFactNeighborX="-100000" custLinFactNeighborY="0">
        <dgm:presLayoutVars>
          <dgm:chMax val="1"/>
          <dgm:chPref val="1"/>
          <dgm:bulletEnabled val="1"/>
        </dgm:presLayoutVars>
      </dgm:prSet>
      <dgm:spPr/>
      <dgm:t>
        <a:bodyPr/>
        <a:lstStyle/>
        <a:p>
          <a:endParaRPr lang="en-US"/>
        </a:p>
      </dgm:t>
    </dgm:pt>
    <dgm:pt modelId="{25A23FE0-113D-1444-80B8-6ED42F1F7828}" type="pres">
      <dgm:prSet presAssocID="{ACC6F029-1D8E-C548-840F-F65D0485A451}" presName="ChildText" presStyleLbl="revTx" presStyleIdx="0" presStyleCnt="2" custLinFactX="81391" custLinFactNeighborX="100000" custLinFactNeighborY="2159">
        <dgm:presLayoutVars>
          <dgm:chMax val="0"/>
          <dgm:chPref val="0"/>
          <dgm:bulletEnabled val="1"/>
        </dgm:presLayoutVars>
      </dgm:prSet>
      <dgm:spPr/>
      <dgm:t>
        <a:bodyPr/>
        <a:lstStyle/>
        <a:p>
          <a:endParaRPr lang="en-US"/>
        </a:p>
      </dgm:t>
    </dgm:pt>
    <dgm:pt modelId="{0271065F-33A5-3941-A132-51D1EFBAD1EE}" type="pres">
      <dgm:prSet presAssocID="{A8194CAE-8C90-2544-A500-9FEF47A3F14A}" presName="sibTrans" presStyleCnt="0"/>
      <dgm:spPr/>
    </dgm:pt>
    <dgm:pt modelId="{0479096C-0150-1047-83A1-5B249B4BD96A}" type="pres">
      <dgm:prSet presAssocID="{F98178E8-AF1A-4C41-BEB6-090617632DF1}" presName="composite" presStyleCnt="0"/>
      <dgm:spPr/>
    </dgm:pt>
    <dgm:pt modelId="{42519D66-7C55-BD42-BC40-C1C6EF4ED9E7}" type="pres">
      <dgm:prSet presAssocID="{F98178E8-AF1A-4C41-BEB6-090617632DF1}" presName="bentUpArrow1" presStyleLbl="alignImgPlace1" presStyleIdx="1" presStyleCnt="2" custLinFactNeighborX="-84894" custLinFactNeighborY="-2054"/>
      <dgm:spPr/>
    </dgm:pt>
    <dgm:pt modelId="{1D749A00-FA70-C345-9056-DEBB6C80A645}" type="pres">
      <dgm:prSet presAssocID="{F98178E8-AF1A-4C41-BEB6-090617632DF1}" presName="ParentText" presStyleLbl="node1" presStyleIdx="1" presStyleCnt="3" custScaleX="192149" custLinFactNeighborX="-64618" custLinFactNeighborY="-1744">
        <dgm:presLayoutVars>
          <dgm:chMax val="1"/>
          <dgm:chPref val="1"/>
          <dgm:bulletEnabled val="1"/>
        </dgm:presLayoutVars>
      </dgm:prSet>
      <dgm:spPr/>
      <dgm:t>
        <a:bodyPr/>
        <a:lstStyle/>
        <a:p>
          <a:endParaRPr lang="en-US"/>
        </a:p>
      </dgm:t>
    </dgm:pt>
    <dgm:pt modelId="{C3B00F5F-B39D-0C4D-86F3-4287A02B959E}" type="pres">
      <dgm:prSet presAssocID="{F98178E8-AF1A-4C41-BEB6-090617632DF1}" presName="ChildText" presStyleLbl="revTx" presStyleIdx="1" presStyleCnt="2" custLinFactX="100000" custLinFactNeighborX="153611" custLinFactNeighborY="-2159">
        <dgm:presLayoutVars>
          <dgm:chMax val="0"/>
          <dgm:chPref val="0"/>
          <dgm:bulletEnabled val="1"/>
        </dgm:presLayoutVars>
      </dgm:prSet>
      <dgm:spPr/>
      <dgm:t>
        <a:bodyPr/>
        <a:lstStyle/>
        <a:p>
          <a:endParaRPr lang="en-US"/>
        </a:p>
      </dgm:t>
    </dgm:pt>
    <dgm:pt modelId="{23B90A4F-7E46-304B-BFE3-F6B33B72A09B}" type="pres">
      <dgm:prSet presAssocID="{E1085AF1-78C7-E949-A456-CFA8CEF36F7A}" presName="sibTrans" presStyleCnt="0"/>
      <dgm:spPr/>
    </dgm:pt>
    <dgm:pt modelId="{407C6E46-0BBB-CE43-8F1A-FD879637E3D9}" type="pres">
      <dgm:prSet presAssocID="{C9B1A08D-7C86-2040-9293-CFA9D8992F75}" presName="composite" presStyleCnt="0"/>
      <dgm:spPr/>
    </dgm:pt>
    <dgm:pt modelId="{616E0863-B5A5-9744-9FE4-4E7A84B8619B}" type="pres">
      <dgm:prSet presAssocID="{C9B1A08D-7C86-2040-9293-CFA9D8992F75}" presName="ParentText" presStyleLbl="node1" presStyleIdx="2" presStyleCnt="3" custScaleX="261150" custLinFactNeighborX="10994">
        <dgm:presLayoutVars>
          <dgm:chMax val="1"/>
          <dgm:chPref val="1"/>
          <dgm:bulletEnabled val="1"/>
        </dgm:presLayoutVars>
      </dgm:prSet>
      <dgm:spPr/>
      <dgm:t>
        <a:bodyPr/>
        <a:lstStyle/>
        <a:p>
          <a:endParaRPr lang="en-US"/>
        </a:p>
      </dgm:t>
    </dgm:pt>
  </dgm:ptLst>
  <dgm:cxnLst>
    <dgm:cxn modelId="{516F8BB8-4DA4-3D4E-A09D-B3C6331F0160}" type="presOf" srcId="{C9B1A08D-7C86-2040-9293-CFA9D8992F75}" destId="{616E0863-B5A5-9744-9FE4-4E7A84B8619B}" srcOrd="0" destOrd="0" presId="urn:microsoft.com/office/officeart/2005/8/layout/StepDownProcess"/>
    <dgm:cxn modelId="{F55DBED3-A117-C649-888E-7A86DE69C4C7}" type="presOf" srcId="{077D420B-2C2E-F24E-B353-ECAFB1759796}" destId="{C69F38F0-27CD-7B4E-A667-E06933D20D83}" srcOrd="0" destOrd="0" presId="urn:microsoft.com/office/officeart/2005/8/layout/StepDownProcess"/>
    <dgm:cxn modelId="{B83163EB-1D5A-344E-8550-6413E5BB8D4D}" type="presOf" srcId="{ACC6F029-1D8E-C548-840F-F65D0485A451}" destId="{C3F293D8-E8E5-CA4D-A3D2-21AB31C4D7B5}" srcOrd="0" destOrd="0" presId="urn:microsoft.com/office/officeart/2005/8/layout/StepDownProcess"/>
    <dgm:cxn modelId="{BE7756CE-2A97-5E45-9AFE-EA8DB0BD81D5}" srcId="{077D420B-2C2E-F24E-B353-ECAFB1759796}" destId="{ACC6F029-1D8E-C548-840F-F65D0485A451}" srcOrd="0" destOrd="0" parTransId="{610F5B52-5771-A640-B028-95562BF45111}" sibTransId="{A8194CAE-8C90-2544-A500-9FEF47A3F14A}"/>
    <dgm:cxn modelId="{C1E08706-9342-8840-804E-84A47960B7D9}" type="presOf" srcId="{F98178E8-AF1A-4C41-BEB6-090617632DF1}" destId="{1D749A00-FA70-C345-9056-DEBB6C80A645}" srcOrd="0" destOrd="0" presId="urn:microsoft.com/office/officeart/2005/8/layout/StepDownProcess"/>
    <dgm:cxn modelId="{DC5F0893-CF6E-DE48-A330-2497DBB00A28}" srcId="{077D420B-2C2E-F24E-B353-ECAFB1759796}" destId="{C9B1A08D-7C86-2040-9293-CFA9D8992F75}" srcOrd="2" destOrd="0" parTransId="{FA1767D7-4663-5949-B9E1-071464EC3DB1}" sibTransId="{9541A5B3-653E-B749-8897-D55551DD116B}"/>
    <dgm:cxn modelId="{2A8AC0FC-C0EF-264F-9C79-F3E5CF71D708}" srcId="{077D420B-2C2E-F24E-B353-ECAFB1759796}" destId="{F98178E8-AF1A-4C41-BEB6-090617632DF1}" srcOrd="1" destOrd="0" parTransId="{8467F54A-4919-9A4D-A5DC-CA329929052D}" sibTransId="{E1085AF1-78C7-E949-A456-CFA8CEF36F7A}"/>
    <dgm:cxn modelId="{0E220DC4-56B1-0B43-9EB0-CB4960EA6853}" type="presParOf" srcId="{C69F38F0-27CD-7B4E-A667-E06933D20D83}" destId="{15255F9D-CD45-204D-98B3-C4E974CC9377}" srcOrd="0" destOrd="0" presId="urn:microsoft.com/office/officeart/2005/8/layout/StepDownProcess"/>
    <dgm:cxn modelId="{B2290225-3390-D84A-862C-4900A3127C5A}" type="presParOf" srcId="{15255F9D-CD45-204D-98B3-C4E974CC9377}" destId="{A322A42E-5400-2D4B-BA66-E9132092F318}" srcOrd="0" destOrd="0" presId="urn:microsoft.com/office/officeart/2005/8/layout/StepDownProcess"/>
    <dgm:cxn modelId="{56B5CB85-3138-C342-B408-C089CAA8E565}" type="presParOf" srcId="{15255F9D-CD45-204D-98B3-C4E974CC9377}" destId="{C3F293D8-E8E5-CA4D-A3D2-21AB31C4D7B5}" srcOrd="1" destOrd="0" presId="urn:microsoft.com/office/officeart/2005/8/layout/StepDownProcess"/>
    <dgm:cxn modelId="{1794340A-D8BB-7B4E-99F6-4F7ADDED5628}" type="presParOf" srcId="{15255F9D-CD45-204D-98B3-C4E974CC9377}" destId="{25A23FE0-113D-1444-80B8-6ED42F1F7828}" srcOrd="2" destOrd="0" presId="urn:microsoft.com/office/officeart/2005/8/layout/StepDownProcess"/>
    <dgm:cxn modelId="{75B315FE-873D-974B-A7E7-7A5978FE71A6}" type="presParOf" srcId="{C69F38F0-27CD-7B4E-A667-E06933D20D83}" destId="{0271065F-33A5-3941-A132-51D1EFBAD1EE}" srcOrd="1" destOrd="0" presId="urn:microsoft.com/office/officeart/2005/8/layout/StepDownProcess"/>
    <dgm:cxn modelId="{5FD83948-DFE4-474F-B8C5-6599D26478F1}" type="presParOf" srcId="{C69F38F0-27CD-7B4E-A667-E06933D20D83}" destId="{0479096C-0150-1047-83A1-5B249B4BD96A}" srcOrd="2" destOrd="0" presId="urn:microsoft.com/office/officeart/2005/8/layout/StepDownProcess"/>
    <dgm:cxn modelId="{11CB95BE-D945-A34A-8924-B5BAD5E5C098}" type="presParOf" srcId="{0479096C-0150-1047-83A1-5B249B4BD96A}" destId="{42519D66-7C55-BD42-BC40-C1C6EF4ED9E7}" srcOrd="0" destOrd="0" presId="urn:microsoft.com/office/officeart/2005/8/layout/StepDownProcess"/>
    <dgm:cxn modelId="{75786507-6EDB-E844-9BEE-8B23511B94C6}" type="presParOf" srcId="{0479096C-0150-1047-83A1-5B249B4BD96A}" destId="{1D749A00-FA70-C345-9056-DEBB6C80A645}" srcOrd="1" destOrd="0" presId="urn:microsoft.com/office/officeart/2005/8/layout/StepDownProcess"/>
    <dgm:cxn modelId="{3D065D5E-D576-574C-A8E0-09A1A35D8E4C}" type="presParOf" srcId="{0479096C-0150-1047-83A1-5B249B4BD96A}" destId="{C3B00F5F-B39D-0C4D-86F3-4287A02B959E}" srcOrd="2" destOrd="0" presId="urn:microsoft.com/office/officeart/2005/8/layout/StepDownProcess"/>
    <dgm:cxn modelId="{EA587C6C-5E8B-C64A-80C0-FBDD3A63326C}" type="presParOf" srcId="{C69F38F0-27CD-7B4E-A667-E06933D20D83}" destId="{23B90A4F-7E46-304B-BFE3-F6B33B72A09B}" srcOrd="3" destOrd="0" presId="urn:microsoft.com/office/officeart/2005/8/layout/StepDownProcess"/>
    <dgm:cxn modelId="{8D483AAD-802C-4045-B169-C22F1FBC9F3E}" type="presParOf" srcId="{C69F38F0-27CD-7B4E-A667-E06933D20D83}" destId="{407C6E46-0BBB-CE43-8F1A-FD879637E3D9}" srcOrd="4" destOrd="0" presId="urn:microsoft.com/office/officeart/2005/8/layout/StepDownProcess"/>
    <dgm:cxn modelId="{132A0090-FC78-9043-BE08-AEC4F7689668}" type="presParOf" srcId="{407C6E46-0BBB-CE43-8F1A-FD879637E3D9}" destId="{616E0863-B5A5-9744-9FE4-4E7A84B8619B}"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22A42E-5400-2D4B-BA66-E9132092F318}">
      <dsp:nvSpPr>
        <dsp:cNvPr id="0" name=""/>
        <dsp:cNvSpPr/>
      </dsp:nvSpPr>
      <dsp:spPr>
        <a:xfrm rot="5400000">
          <a:off x="80410" y="1175509"/>
          <a:ext cx="1161453" cy="1322273"/>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C3F293D8-E8E5-CA4D-A3D2-21AB31C4D7B5}">
      <dsp:nvSpPr>
        <dsp:cNvPr id="0" name=""/>
        <dsp:cNvSpPr/>
      </dsp:nvSpPr>
      <dsp:spPr>
        <a:xfrm>
          <a:off x="0" y="87996"/>
          <a:ext cx="2387792" cy="968570"/>
        </a:xfrm>
        <a:prstGeom prst="roundRect">
          <a:avLst>
            <a:gd name="adj" fmla="val 16670"/>
          </a:avLst>
        </a:prstGeom>
        <a:solidFill>
          <a:schemeClr val="accent2"/>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Text</a:t>
          </a:r>
          <a:r>
            <a:rPr lang="en-US" sz="2400" kern="1200" baseline="0" dirty="0" smtClean="0"/>
            <a:t> Modeling</a:t>
          </a:r>
          <a:endParaRPr lang="en-US" sz="2400" kern="1200" dirty="0"/>
        </a:p>
      </dsp:txBody>
      <dsp:txXfrm>
        <a:off x="47290" y="135286"/>
        <a:ext cx="2293212" cy="873990"/>
      </dsp:txXfrm>
    </dsp:sp>
    <dsp:sp modelId="{25A23FE0-113D-1444-80B8-6ED42F1F7828}">
      <dsp:nvSpPr>
        <dsp:cNvPr id="0" name=""/>
        <dsp:cNvSpPr/>
      </dsp:nvSpPr>
      <dsp:spPr>
        <a:xfrm>
          <a:off x="5502230" y="42399"/>
          <a:ext cx="1422028" cy="1106145"/>
        </a:xfrm>
        <a:prstGeom prst="rect">
          <a:avLst/>
        </a:prstGeom>
        <a:noFill/>
        <a:ln>
          <a:noFill/>
        </a:ln>
        <a:effectLst/>
      </dsp:spPr>
      <dsp:style>
        <a:lnRef idx="0">
          <a:scrgbClr r="0" g="0" b="0"/>
        </a:lnRef>
        <a:fillRef idx="0">
          <a:scrgbClr r="0" g="0" b="0"/>
        </a:fillRef>
        <a:effectRef idx="0">
          <a:scrgbClr r="0" g="0" b="0"/>
        </a:effectRef>
        <a:fontRef idx="minor"/>
      </dsp:style>
    </dsp:sp>
    <dsp:sp modelId="{42519D66-7C55-BD42-BC40-C1C6EF4ED9E7}">
      <dsp:nvSpPr>
        <dsp:cNvPr id="0" name=""/>
        <dsp:cNvSpPr/>
      </dsp:nvSpPr>
      <dsp:spPr>
        <a:xfrm rot="5400000">
          <a:off x="2562227" y="2688996"/>
          <a:ext cx="1161453" cy="1322273"/>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1D749A00-FA70-C345-9056-DEBB6C80A645}">
      <dsp:nvSpPr>
        <dsp:cNvPr id="0" name=""/>
        <dsp:cNvSpPr/>
      </dsp:nvSpPr>
      <dsp:spPr>
        <a:xfrm>
          <a:off x="1212779" y="1401490"/>
          <a:ext cx="3756903" cy="1368578"/>
        </a:xfrm>
        <a:prstGeom prst="roundRect">
          <a:avLst>
            <a:gd name="adj" fmla="val 16670"/>
          </a:avLst>
        </a:prstGeom>
        <a:solidFill>
          <a:schemeClr val="accent2"/>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latin typeface="Helvetica" charset="0"/>
              <a:ea typeface="Helvetica" charset="0"/>
              <a:cs typeface="Helvetica" charset="0"/>
            </a:rPr>
            <a:t>Calculation of </a:t>
          </a:r>
          <a:r>
            <a:rPr lang="en-US" sz="2400" kern="1200" dirty="0" err="1" smtClean="0">
              <a:latin typeface="Helvetica" charset="0"/>
              <a:ea typeface="Helvetica" charset="0"/>
              <a:cs typeface="Helvetica" charset="0"/>
            </a:rPr>
            <a:t>DoIP</a:t>
          </a:r>
          <a:r>
            <a:rPr lang="en-US" sz="2400" kern="1200" dirty="0" smtClean="0">
              <a:latin typeface="Helvetica" charset="0"/>
              <a:ea typeface="Helvetica" charset="0"/>
              <a:cs typeface="Helvetica" charset="0"/>
            </a:rPr>
            <a:t> of Twitter Users. </a:t>
          </a:r>
          <a:endParaRPr lang="en-US" sz="2400" kern="1200" dirty="0"/>
        </a:p>
      </dsp:txBody>
      <dsp:txXfrm>
        <a:off x="1279599" y="1468310"/>
        <a:ext cx="3623263" cy="1234938"/>
      </dsp:txXfrm>
    </dsp:sp>
    <dsp:sp modelId="{C3B00F5F-B39D-0C4D-86F3-4287A02B959E}">
      <dsp:nvSpPr>
        <dsp:cNvPr id="0" name=""/>
        <dsp:cNvSpPr/>
      </dsp:nvSpPr>
      <dsp:spPr>
        <a:xfrm>
          <a:off x="8636371" y="1532001"/>
          <a:ext cx="1422028" cy="1106145"/>
        </a:xfrm>
        <a:prstGeom prst="rect">
          <a:avLst/>
        </a:prstGeom>
        <a:noFill/>
        <a:ln>
          <a:noFill/>
        </a:ln>
        <a:effectLst/>
      </dsp:spPr>
      <dsp:style>
        <a:lnRef idx="0">
          <a:scrgbClr r="0" g="0" b="0"/>
        </a:lnRef>
        <a:fillRef idx="0">
          <a:scrgbClr r="0" g="0" b="0"/>
        </a:fillRef>
        <a:effectRef idx="0">
          <a:scrgbClr r="0" g="0" b="0"/>
        </a:effectRef>
        <a:fontRef idx="minor"/>
      </dsp:style>
    </dsp:sp>
    <dsp:sp modelId="{616E0863-B5A5-9744-9FE4-4E7A84B8619B}">
      <dsp:nvSpPr>
        <dsp:cNvPr id="0" name=""/>
        <dsp:cNvSpPr/>
      </dsp:nvSpPr>
      <dsp:spPr>
        <a:xfrm>
          <a:off x="4416040" y="2962724"/>
          <a:ext cx="5106013" cy="1368578"/>
        </a:xfrm>
        <a:prstGeom prst="roundRect">
          <a:avLst>
            <a:gd name="adj" fmla="val 16670"/>
          </a:avLst>
        </a:prstGeom>
        <a:solidFill>
          <a:schemeClr val="accent2"/>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Following Back / Lists Recommendation</a:t>
          </a:r>
          <a:endParaRPr lang="en-US" sz="2400" kern="1200" dirty="0"/>
        </a:p>
      </dsp:txBody>
      <dsp:txXfrm>
        <a:off x="4482860" y="3029544"/>
        <a:ext cx="4972373" cy="1234938"/>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25CEBD-C2E1-7F40-8575-4196F63DE1D3}" type="datetimeFigureOut">
              <a:rPr lang="en-US" smtClean="0"/>
              <a:t>9/21/19</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3213DC-DD53-7F48-9A1C-B2B01A45D4CE}" type="slidenum">
              <a:rPr lang="en-US" smtClean="0"/>
              <a:t>‹Nr.›</a:t>
            </a:fld>
            <a:endParaRPr lang="en-US"/>
          </a:p>
        </p:txBody>
      </p:sp>
    </p:spTree>
    <p:extLst>
      <p:ext uri="{BB962C8B-B14F-4D97-AF65-F5344CB8AC3E}">
        <p14:creationId xmlns:p14="http://schemas.microsoft.com/office/powerpoint/2010/main" val="1114830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a:t>
            </a:fld>
            <a:endParaRPr lang="en-US"/>
          </a:p>
        </p:txBody>
      </p:sp>
    </p:spTree>
    <p:extLst>
      <p:ext uri="{BB962C8B-B14F-4D97-AF65-F5344CB8AC3E}">
        <p14:creationId xmlns:p14="http://schemas.microsoft.com/office/powerpoint/2010/main" val="5212849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14</a:t>
            </a:fld>
            <a:endParaRPr lang="en-US"/>
          </a:p>
        </p:txBody>
      </p:sp>
    </p:spTree>
    <p:extLst>
      <p:ext uri="{BB962C8B-B14F-4D97-AF65-F5344CB8AC3E}">
        <p14:creationId xmlns:p14="http://schemas.microsoft.com/office/powerpoint/2010/main" val="12155566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15</a:t>
            </a:fld>
            <a:endParaRPr lang="en-US"/>
          </a:p>
        </p:txBody>
      </p:sp>
    </p:spTree>
    <p:extLst>
      <p:ext uri="{BB962C8B-B14F-4D97-AF65-F5344CB8AC3E}">
        <p14:creationId xmlns:p14="http://schemas.microsoft.com/office/powerpoint/2010/main" val="2805688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16</a:t>
            </a:fld>
            <a:endParaRPr lang="en-US"/>
          </a:p>
        </p:txBody>
      </p:sp>
    </p:spTree>
    <p:extLst>
      <p:ext uri="{BB962C8B-B14F-4D97-AF65-F5344CB8AC3E}">
        <p14:creationId xmlns:p14="http://schemas.microsoft.com/office/powerpoint/2010/main" val="68163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17</a:t>
            </a:fld>
            <a:endParaRPr lang="en-US"/>
          </a:p>
        </p:txBody>
      </p:sp>
    </p:spTree>
    <p:extLst>
      <p:ext uri="{BB962C8B-B14F-4D97-AF65-F5344CB8AC3E}">
        <p14:creationId xmlns:p14="http://schemas.microsoft.com/office/powerpoint/2010/main" val="1839709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18</a:t>
            </a:fld>
            <a:endParaRPr lang="en-US"/>
          </a:p>
        </p:txBody>
      </p:sp>
    </p:spTree>
    <p:extLst>
      <p:ext uri="{BB962C8B-B14F-4D97-AF65-F5344CB8AC3E}">
        <p14:creationId xmlns:p14="http://schemas.microsoft.com/office/powerpoint/2010/main" val="747834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19</a:t>
            </a:fld>
            <a:endParaRPr lang="en-US"/>
          </a:p>
        </p:txBody>
      </p:sp>
    </p:spTree>
    <p:extLst>
      <p:ext uri="{BB962C8B-B14F-4D97-AF65-F5344CB8AC3E}">
        <p14:creationId xmlns:p14="http://schemas.microsoft.com/office/powerpoint/2010/main" val="7009940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29</a:t>
            </a:fld>
            <a:endParaRPr lang="en-US"/>
          </a:p>
        </p:txBody>
      </p:sp>
    </p:spTree>
    <p:extLst>
      <p:ext uri="{BB962C8B-B14F-4D97-AF65-F5344CB8AC3E}">
        <p14:creationId xmlns:p14="http://schemas.microsoft.com/office/powerpoint/2010/main" val="1308711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30</a:t>
            </a:fld>
            <a:endParaRPr lang="en-US"/>
          </a:p>
        </p:txBody>
      </p:sp>
    </p:spTree>
    <p:extLst>
      <p:ext uri="{BB962C8B-B14F-4D97-AF65-F5344CB8AC3E}">
        <p14:creationId xmlns:p14="http://schemas.microsoft.com/office/powerpoint/2010/main" val="13490917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smtClean="0"/>
              <a:t>Opportunities of research</a:t>
            </a:r>
          </a:p>
          <a:p>
            <a:endParaRPr lang="en-US" dirty="0" smtClean="0"/>
          </a:p>
          <a:p>
            <a:r>
              <a:rPr lang="en-US" dirty="0" smtClean="0"/>
              <a:t>information technology enhances information capacity and mobilizes civic participation</a:t>
            </a:r>
          </a:p>
          <a:p>
            <a:r>
              <a:rPr lang="en-US" dirty="0" smtClean="0"/>
              <a:t>Philadelphia Police had an active social media presence, posted the video and images of the suspect in </a:t>
            </a:r>
            <a:r>
              <a:rPr lang="en-US" dirty="0" err="1" smtClean="0"/>
              <a:t>Youtube</a:t>
            </a:r>
            <a:r>
              <a:rPr lang="en-US" dirty="0" smtClean="0"/>
              <a:t>, Twitter and Facebook</a:t>
            </a:r>
          </a:p>
          <a:p>
            <a:r>
              <a:rPr lang="en-US" dirty="0" smtClean="0"/>
              <a:t>Have caught close to 100 suspects using social media</a:t>
            </a:r>
          </a:p>
          <a:p>
            <a:r>
              <a:rPr lang="en-US" dirty="0" smtClean="0"/>
              <a:t>This suspect turned himself in within hours of the posting, claiming he had nowhere to hide.</a:t>
            </a:r>
          </a:p>
          <a:p>
            <a:endParaRPr lang="en-US" dirty="0" smtClean="0"/>
          </a:p>
          <a:p>
            <a:r>
              <a:rPr lang="en-US" dirty="0" smtClean="0"/>
              <a:t>Philadelphia police use social media mostly for broadcast</a:t>
            </a:r>
          </a:p>
          <a:p>
            <a:r>
              <a:rPr lang="en-US" dirty="0" smtClean="0"/>
              <a:t>Rare twitting activity, more or less 10 times/day. To avoid overwhelming people, SM would be not useful. </a:t>
            </a:r>
          </a:p>
          <a:p>
            <a:r>
              <a:rPr lang="en-US" dirty="0" smtClean="0"/>
              <a:t>Reach out on multiple channels with clear requests for feedback in more traditional ways: video, message to the community, instructions, details about the suspect</a:t>
            </a:r>
          </a:p>
          <a:p>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impact of OSNs is visible in market, academia,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OSN: Creation and exchange of user-generated content</a:t>
            </a:r>
          </a:p>
          <a:p>
            <a:r>
              <a:rPr lang="en-US" dirty="0" smtClean="0"/>
              <a:t>‘the Facebook revolution’3  or ‘the Twitter revolution’. Yet,</a:t>
            </a:r>
            <a:r>
              <a:rPr lang="en-US" baseline="0" dirty="0" smtClean="0"/>
              <a:t> </a:t>
            </a:r>
            <a:r>
              <a:rPr lang="en-US" dirty="0" smtClean="0"/>
              <a:t>this celebration of the emancipatory power of communication</a:t>
            </a:r>
            <a:r>
              <a:rPr lang="en-US" baseline="0" dirty="0" smtClean="0"/>
              <a:t> </a:t>
            </a:r>
            <a:r>
              <a:rPr lang="en-US" dirty="0" smtClean="0"/>
              <a:t>technologies has not been much help in understanding how  exactly</a:t>
            </a:r>
            <a:r>
              <a:rPr lang="en-US" baseline="0" dirty="0" smtClean="0"/>
              <a:t> </a:t>
            </a:r>
            <a:r>
              <a:rPr lang="en-US" dirty="0" smtClean="0"/>
              <a:t>the use of these media reshapes the ‘repertoire of communication’</a:t>
            </a:r>
            <a:r>
              <a:rPr lang="en-US" baseline="0" dirty="0" smtClean="0"/>
              <a:t> </a:t>
            </a:r>
            <a:r>
              <a:rPr lang="en-US" dirty="0" smtClean="0"/>
              <a:t>(</a:t>
            </a:r>
            <a:r>
              <a:rPr lang="en-US" dirty="0" err="1" smtClean="0"/>
              <a:t>Mattoni</a:t>
            </a:r>
            <a:r>
              <a:rPr lang="en-US" dirty="0" smtClean="0"/>
              <a:t>, 2012) of contemporary movements and affects the</a:t>
            </a:r>
            <a:r>
              <a:rPr lang="en-US" baseline="0" dirty="0" smtClean="0"/>
              <a:t> </a:t>
            </a:r>
            <a:r>
              <a:rPr lang="en-US" dirty="0" smtClean="0"/>
              <a:t>experience of participants.</a:t>
            </a:r>
          </a:p>
          <a:p>
            <a:endParaRPr lang="en-US" dirty="0" smtClean="0"/>
          </a:p>
          <a:p>
            <a:r>
              <a:rPr lang="en-US" dirty="0" smtClean="0"/>
              <a:t>They are often used as a means of representation, a tool of ‘citizen journalism’ employed to elicit ‘external attention’ (</a:t>
            </a:r>
            <a:r>
              <a:rPr lang="en-US" dirty="0" err="1" smtClean="0"/>
              <a:t>Aday</a:t>
            </a:r>
            <a:r>
              <a:rPr lang="en-US" dirty="0" smtClean="0"/>
              <a:t> et al., 2010), for example in the use of web live-stream services like Bambuser,4  or YouTube videos documenting episodes of police brutality. Yet what is more interesting, and what has possibly brought them so much attention, is their ‘internal’ or ‘local’ use: their use as means of </a:t>
            </a:r>
            <a:r>
              <a:rPr lang="en-US" dirty="0" err="1" smtClean="0"/>
              <a:t>organisation</a:t>
            </a:r>
            <a:r>
              <a:rPr lang="en-US" dirty="0" smtClean="0"/>
              <a:t>  of collective action, and more specifically as means of </a:t>
            </a:r>
            <a:r>
              <a:rPr lang="en-US" dirty="0" err="1" smtClean="0"/>
              <a:t>mobilisation</a:t>
            </a:r>
            <a:r>
              <a:rPr lang="en-US" dirty="0" smtClean="0"/>
              <a:t>  in the crucial task of ‘getting people on the streets’</a:t>
            </a:r>
          </a:p>
          <a:p>
            <a:r>
              <a:rPr lang="nl-NL" dirty="0" smtClean="0"/>
              <a:t>(</a:t>
            </a:r>
            <a:r>
              <a:rPr lang="nl-NL" dirty="0" err="1" smtClean="0"/>
              <a:t>Lievrouw</a:t>
            </a:r>
            <a:r>
              <a:rPr lang="nl-NL" dirty="0" smtClean="0"/>
              <a:t>, 2009: 154).</a:t>
            </a:r>
          </a:p>
          <a:p>
            <a:endParaRPr lang="nl-NL" dirty="0" smtClean="0"/>
          </a:p>
          <a:p>
            <a:r>
              <a:rPr lang="en-US" sz="1200" b="0" i="0" u="none" strike="noStrike" kern="1200" baseline="0" dirty="0" smtClean="0">
                <a:solidFill>
                  <a:schemeClr val="tx1"/>
                </a:solidFill>
                <a:latin typeface="+mn-lt"/>
                <a:ea typeface="+mn-ea"/>
                <a:cs typeface="+mn-cs"/>
              </a:rPr>
              <a:t>Social media can be seen as the contemporary equivalent of what the newspaper, the poster, the</a:t>
            </a:r>
          </a:p>
          <a:p>
            <a:r>
              <a:rPr lang="en-US" sz="1200" b="0" i="0" u="none" strike="noStrike" kern="1200" baseline="0" dirty="0" smtClean="0">
                <a:solidFill>
                  <a:schemeClr val="tx1"/>
                </a:solidFill>
                <a:latin typeface="+mn-lt"/>
                <a:ea typeface="+mn-ea"/>
                <a:cs typeface="+mn-cs"/>
              </a:rPr>
              <a:t>leaflet or direct mail were for the </a:t>
            </a:r>
            <a:r>
              <a:rPr lang="en-US" sz="1200" b="0" i="0" u="none" strike="noStrike" kern="1200" baseline="0" dirty="0" err="1" smtClean="0">
                <a:solidFill>
                  <a:schemeClr val="tx1"/>
                </a:solidFill>
                <a:latin typeface="+mn-lt"/>
                <a:ea typeface="+mn-ea"/>
                <a:cs typeface="+mn-cs"/>
              </a:rPr>
              <a:t>labour</a:t>
            </a:r>
            <a:r>
              <a:rPr lang="en-US" sz="1200" b="0" i="0" u="none" strike="noStrike" kern="1200" baseline="0" dirty="0" smtClean="0">
                <a:solidFill>
                  <a:schemeClr val="tx1"/>
                </a:solidFill>
                <a:latin typeface="+mn-lt"/>
                <a:ea typeface="+mn-ea"/>
                <a:cs typeface="+mn-cs"/>
              </a:rPr>
              <a:t> movement. They are means not simply to convey abstract opinions, but also to give a shape</a:t>
            </a:r>
          </a:p>
          <a:p>
            <a:r>
              <a:rPr lang="en-US" sz="1200" b="0" i="0" u="none" strike="noStrike" kern="1200" baseline="0" dirty="0" smtClean="0">
                <a:solidFill>
                  <a:schemeClr val="tx1"/>
                </a:solidFill>
                <a:latin typeface="+mn-lt"/>
                <a:ea typeface="+mn-ea"/>
                <a:cs typeface="+mn-cs"/>
              </a:rPr>
              <a:t>to the way in which people come together and act together, or, to use the metaphorical language that will be adopted in this book, to</a:t>
            </a:r>
          </a:p>
          <a:p>
            <a:r>
              <a:rPr lang="en-US" sz="1200" b="0" i="0" u="none" strike="noStrike" kern="1200" baseline="0" dirty="0" smtClean="0">
                <a:solidFill>
                  <a:schemeClr val="tx1"/>
                </a:solidFill>
                <a:latin typeface="+mn-lt"/>
                <a:ea typeface="+mn-ea"/>
                <a:cs typeface="+mn-cs"/>
              </a:rPr>
              <a:t>choreograph  collective action.</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OSN: Creation and exchange of user-generated content</a:t>
            </a:r>
          </a:p>
          <a:p>
            <a:r>
              <a:rPr lang="en-US" dirty="0" smtClean="0"/>
              <a:t>‘the Facebook revolution’3  or ‘the Twitter revolution’. Yet,</a:t>
            </a:r>
            <a:r>
              <a:rPr lang="en-US" baseline="0" dirty="0" smtClean="0"/>
              <a:t> </a:t>
            </a:r>
            <a:r>
              <a:rPr lang="en-US" dirty="0" smtClean="0"/>
              <a:t>this celebration of the emancipatory power of communication</a:t>
            </a:r>
            <a:r>
              <a:rPr lang="en-US" baseline="0" dirty="0" smtClean="0"/>
              <a:t> </a:t>
            </a:r>
            <a:r>
              <a:rPr lang="en-US" dirty="0" smtClean="0"/>
              <a:t>technologies has not been much help in understanding how  exactly</a:t>
            </a:r>
            <a:r>
              <a:rPr lang="en-US" baseline="0" dirty="0" smtClean="0"/>
              <a:t> </a:t>
            </a:r>
            <a:r>
              <a:rPr lang="en-US" dirty="0" smtClean="0"/>
              <a:t>the use of these media reshapes the ‘repertoire of communication’</a:t>
            </a:r>
            <a:r>
              <a:rPr lang="en-US" baseline="0" dirty="0" smtClean="0"/>
              <a:t> </a:t>
            </a:r>
            <a:r>
              <a:rPr lang="en-US" dirty="0" smtClean="0"/>
              <a:t>(</a:t>
            </a:r>
            <a:r>
              <a:rPr lang="en-US" dirty="0" err="1" smtClean="0"/>
              <a:t>Mattoni</a:t>
            </a:r>
            <a:r>
              <a:rPr lang="en-US" dirty="0" smtClean="0"/>
              <a:t>, 2012) of contemporary movements and affects the</a:t>
            </a:r>
            <a:r>
              <a:rPr lang="en-US" baseline="0" dirty="0" smtClean="0"/>
              <a:t> </a:t>
            </a:r>
            <a:r>
              <a:rPr lang="en-US" dirty="0" smtClean="0"/>
              <a:t>experience of participants.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_tradnl" dirty="0" err="1" smtClean="0"/>
              <a:t>Until</a:t>
            </a:r>
            <a:r>
              <a:rPr lang="es-ES_tradnl" dirty="0" smtClean="0"/>
              <a:t> </a:t>
            </a:r>
            <a:r>
              <a:rPr lang="es-ES_tradnl" dirty="0" err="1" smtClean="0"/>
              <a:t>recently</a:t>
            </a:r>
            <a:r>
              <a:rPr lang="es-ES_tradnl" dirty="0" smtClean="0"/>
              <a:t>, </a:t>
            </a:r>
            <a:r>
              <a:rPr lang="es-ES_tradnl" dirty="0" err="1" smtClean="0"/>
              <a:t>obtaining</a:t>
            </a:r>
            <a:r>
              <a:rPr lang="es-ES_tradnl" dirty="0" smtClean="0"/>
              <a:t> </a:t>
            </a:r>
            <a:r>
              <a:rPr lang="es-ES_tradnl" dirty="0" err="1" smtClean="0"/>
              <a:t>large-scale</a:t>
            </a:r>
            <a:r>
              <a:rPr lang="es-ES_tradnl" dirty="0" smtClean="0"/>
              <a:t> data </a:t>
            </a:r>
            <a:r>
              <a:rPr lang="es-ES_tradnl" dirty="0" err="1" smtClean="0"/>
              <a:t>was</a:t>
            </a:r>
            <a:r>
              <a:rPr lang="es-ES_tradnl" dirty="0" smtClean="0"/>
              <a:t> </a:t>
            </a:r>
            <a:r>
              <a:rPr lang="es-ES_tradnl" dirty="0" err="1" smtClean="0"/>
              <a:t>one</a:t>
            </a:r>
            <a:r>
              <a:rPr lang="es-ES_tradnl" dirty="0" smtClean="0"/>
              <a:t> of </a:t>
            </a:r>
            <a:r>
              <a:rPr lang="es-ES_tradnl" dirty="0" err="1" smtClean="0"/>
              <a:t>the</a:t>
            </a:r>
            <a:r>
              <a:rPr lang="es-ES_tradnl" dirty="0" smtClean="0"/>
              <a:t> </a:t>
            </a:r>
            <a:r>
              <a:rPr lang="es-ES_tradnl" dirty="0" err="1" smtClean="0"/>
              <a:t>key</a:t>
            </a:r>
            <a:r>
              <a:rPr lang="es-ES_tradnl" dirty="0" smtClean="0"/>
              <a:t> </a:t>
            </a:r>
            <a:r>
              <a:rPr lang="es-ES_tradnl" dirty="0" err="1" smtClean="0"/>
              <a:t>challenges</a:t>
            </a:r>
            <a:r>
              <a:rPr lang="es-ES_tradnl" dirty="0" smtClean="0"/>
              <a:t> in </a:t>
            </a:r>
            <a:r>
              <a:rPr lang="es-ES_tradnl" dirty="0" err="1" smtClean="0"/>
              <a:t>studying</a:t>
            </a:r>
            <a:r>
              <a:rPr lang="es-ES_tradnl" dirty="0" smtClean="0"/>
              <a:t> social </a:t>
            </a:r>
            <a:r>
              <a:rPr lang="es-ES_tradnl" dirty="0" err="1" smtClean="0"/>
              <a:t>interactions</a:t>
            </a:r>
            <a:r>
              <a:rPr lang="es-ES_tradnl" dirty="0" smtClean="0"/>
              <a:t>. </a:t>
            </a:r>
            <a:r>
              <a:rPr lang="es-ES_tradnl" dirty="0" err="1" smtClean="0"/>
              <a:t>Nowadays</a:t>
            </a:r>
            <a:r>
              <a:rPr lang="es-ES_tradnl" dirty="0" smtClean="0"/>
              <a:t>, </a:t>
            </a:r>
            <a:r>
              <a:rPr lang="es-ES_tradnl" dirty="0" err="1" smtClean="0"/>
              <a:t>we</a:t>
            </a:r>
            <a:r>
              <a:rPr lang="es-ES_tradnl" dirty="0" smtClean="0"/>
              <a:t> </a:t>
            </a:r>
            <a:r>
              <a:rPr lang="es-ES_tradnl" dirty="0" err="1" smtClean="0"/>
              <a:t>get</a:t>
            </a:r>
            <a:r>
              <a:rPr lang="es-ES_tradnl" dirty="0" smtClean="0"/>
              <a:t> </a:t>
            </a:r>
            <a:r>
              <a:rPr lang="es-ES_tradnl" dirty="0" err="1" smtClean="0"/>
              <a:t>around</a:t>
            </a:r>
            <a:r>
              <a:rPr lang="es-ES_tradnl" dirty="0" smtClean="0"/>
              <a:t> </a:t>
            </a:r>
            <a:r>
              <a:rPr lang="es-ES_tradnl" dirty="0" err="1" smtClean="0"/>
              <a:t>this</a:t>
            </a:r>
            <a:r>
              <a:rPr lang="es-ES_tradnl" dirty="0" smtClean="0"/>
              <a:t> </a:t>
            </a:r>
            <a:r>
              <a:rPr lang="es-ES_tradnl" dirty="0" err="1" smtClean="0"/>
              <a:t>challenge</a:t>
            </a:r>
            <a:r>
              <a:rPr lang="es-ES_tradnl" dirty="0" smtClean="0"/>
              <a:t> </a:t>
            </a:r>
            <a:r>
              <a:rPr lang="es-ES_tradnl" dirty="0" err="1" smtClean="0"/>
              <a:t>by</a:t>
            </a:r>
            <a:r>
              <a:rPr lang="es-ES_tradnl" dirty="0" smtClean="0"/>
              <a:t> </a:t>
            </a:r>
            <a:r>
              <a:rPr lang="es-ES_tradnl" dirty="0" err="1" smtClean="0"/>
              <a:t>the</a:t>
            </a:r>
            <a:r>
              <a:rPr lang="es-ES_tradnl" dirty="0" smtClean="0"/>
              <a:t> </a:t>
            </a:r>
            <a:r>
              <a:rPr lang="es-ES_tradnl" dirty="0" err="1" smtClean="0"/>
              <a:t>wealth</a:t>
            </a:r>
            <a:r>
              <a:rPr lang="es-ES_tradnl" dirty="0" smtClean="0"/>
              <a:t> of OSN data </a:t>
            </a:r>
            <a:r>
              <a:rPr lang="es-ES_tradnl" dirty="0" err="1" smtClean="0"/>
              <a:t>available</a:t>
            </a:r>
            <a:r>
              <a:rPr lang="es-ES_tradnl" dirty="0" smtClean="0"/>
              <a:t> </a:t>
            </a:r>
            <a:r>
              <a:rPr lang="es-ES_tradnl" dirty="0" err="1" smtClean="0"/>
              <a:t>on</a:t>
            </a:r>
            <a:r>
              <a:rPr lang="es-ES_tradnl" dirty="0" smtClean="0"/>
              <a:t> </a:t>
            </a:r>
            <a:r>
              <a:rPr lang="es-ES_tradnl" dirty="0" err="1" smtClean="0"/>
              <a:t>the</a:t>
            </a:r>
            <a:r>
              <a:rPr lang="es-ES_tradnl" dirty="0" smtClean="0"/>
              <a:t> Internet.</a:t>
            </a:r>
            <a:endParaRPr lang="en-US" dirty="0" smtClean="0"/>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s-ES_tradnl" dirty="0" err="1" smtClean="0"/>
              <a:t>Understanding</a:t>
            </a:r>
            <a:r>
              <a:rPr lang="es-ES_tradnl" dirty="0" smtClean="0"/>
              <a:t> </a:t>
            </a:r>
            <a:r>
              <a:rPr lang="es-ES_tradnl" dirty="0" err="1" smtClean="0"/>
              <a:t>how</a:t>
            </a:r>
            <a:r>
              <a:rPr lang="es-ES_tradnl" dirty="0" smtClean="0"/>
              <a:t> </a:t>
            </a:r>
            <a:r>
              <a:rPr lang="es-ES_tradnl" dirty="0" err="1" smtClean="0"/>
              <a:t>users</a:t>
            </a:r>
            <a:r>
              <a:rPr lang="es-ES_tradnl" dirty="0" smtClean="0"/>
              <a:t> </a:t>
            </a:r>
            <a:r>
              <a:rPr lang="es-ES_tradnl" dirty="0" err="1" smtClean="0"/>
              <a:t>behave</a:t>
            </a:r>
            <a:r>
              <a:rPr lang="es-ES_tradnl" dirty="0" smtClean="0"/>
              <a:t> </a:t>
            </a:r>
            <a:r>
              <a:rPr lang="es-ES_tradnl" dirty="0" err="1" smtClean="0"/>
              <a:t>when</a:t>
            </a:r>
            <a:r>
              <a:rPr lang="es-ES_tradnl" dirty="0" smtClean="0"/>
              <a:t> </a:t>
            </a:r>
            <a:r>
              <a:rPr lang="es-ES_tradnl" dirty="0" err="1" smtClean="0"/>
              <a:t>they</a:t>
            </a:r>
            <a:r>
              <a:rPr lang="es-ES_tradnl" dirty="0" smtClean="0"/>
              <a:t> </a:t>
            </a:r>
            <a:r>
              <a:rPr lang="es-ES_tradnl" dirty="0" err="1" smtClean="0"/>
              <a:t>connect</a:t>
            </a:r>
            <a:r>
              <a:rPr lang="es-ES_tradnl" dirty="0" smtClean="0"/>
              <a:t> to </a:t>
            </a:r>
            <a:r>
              <a:rPr lang="es-ES_tradnl" dirty="0" err="1" smtClean="0"/>
              <a:t>these</a:t>
            </a:r>
            <a:r>
              <a:rPr lang="es-ES_tradnl" dirty="0" smtClean="0"/>
              <a:t> </a:t>
            </a:r>
            <a:r>
              <a:rPr lang="es-ES_tradnl" dirty="0" err="1" smtClean="0"/>
              <a:t>sites</a:t>
            </a:r>
            <a:r>
              <a:rPr lang="es-ES_tradnl" dirty="0" smtClean="0"/>
              <a:t> </a:t>
            </a:r>
            <a:r>
              <a:rPr lang="es-ES_tradnl" dirty="0" err="1" smtClean="0"/>
              <a:t>is</a:t>
            </a:r>
            <a:r>
              <a:rPr lang="es-ES_tradnl" dirty="0" smtClean="0"/>
              <a:t> </a:t>
            </a:r>
            <a:r>
              <a:rPr lang="es-ES_tradnl" dirty="0" err="1" smtClean="0"/>
              <a:t>important</a:t>
            </a:r>
            <a:r>
              <a:rPr lang="es-ES_tradnl" dirty="0" smtClean="0"/>
              <a:t> </a:t>
            </a:r>
            <a:r>
              <a:rPr lang="es-ES_tradnl" dirty="0" err="1" smtClean="0"/>
              <a:t>for</a:t>
            </a:r>
            <a:r>
              <a:rPr lang="es-ES_tradnl" dirty="0" smtClean="0"/>
              <a:t> a </a:t>
            </a:r>
            <a:r>
              <a:rPr lang="es-ES_tradnl" dirty="0" err="1" smtClean="0"/>
              <a:t>number</a:t>
            </a:r>
            <a:r>
              <a:rPr lang="es-ES_tradnl" dirty="0" smtClean="0"/>
              <a:t> of </a:t>
            </a:r>
            <a:r>
              <a:rPr lang="es-ES_tradnl" dirty="0" err="1" smtClean="0"/>
              <a:t>reasons</a:t>
            </a:r>
            <a:r>
              <a:rPr lang="es-ES_tradnl" dirty="0" smtClean="0"/>
              <a:t>. </a:t>
            </a:r>
            <a:r>
              <a:rPr lang="es-ES_tradnl" dirty="0" err="1" smtClean="0"/>
              <a:t>First</a:t>
            </a:r>
            <a:r>
              <a:rPr lang="es-ES_tradnl" dirty="0" smtClean="0"/>
              <a:t>, </a:t>
            </a:r>
            <a:r>
              <a:rPr lang="es-ES_tradnl" dirty="0" err="1" smtClean="0"/>
              <a:t>studies</a:t>
            </a:r>
            <a:r>
              <a:rPr lang="es-ES_tradnl" dirty="0" smtClean="0"/>
              <a:t> of </a:t>
            </a:r>
            <a:r>
              <a:rPr lang="es-ES_tradnl" dirty="0" err="1" smtClean="0"/>
              <a:t>user</a:t>
            </a:r>
            <a:r>
              <a:rPr lang="es-ES_tradnl" dirty="0" smtClean="0"/>
              <a:t> </a:t>
            </a:r>
            <a:r>
              <a:rPr lang="es-ES_tradnl" dirty="0" err="1" smtClean="0"/>
              <a:t>behaviors</a:t>
            </a:r>
            <a:r>
              <a:rPr lang="es-ES_tradnl" dirty="0" smtClean="0"/>
              <a:t> </a:t>
            </a:r>
            <a:r>
              <a:rPr lang="es-ES_tradnl" dirty="0" err="1" smtClean="0"/>
              <a:t>allow</a:t>
            </a:r>
            <a:r>
              <a:rPr lang="es-ES_tradnl" dirty="0" smtClean="0"/>
              <a:t> </a:t>
            </a:r>
            <a:r>
              <a:rPr lang="es-ES_tradnl" dirty="0" err="1" smtClean="0"/>
              <a:t>the</a:t>
            </a:r>
            <a:r>
              <a:rPr lang="es-ES_tradnl" dirty="0" smtClean="0"/>
              <a:t> performance of </a:t>
            </a:r>
            <a:r>
              <a:rPr lang="es-ES_tradnl" dirty="0" err="1" smtClean="0"/>
              <a:t>existing</a:t>
            </a:r>
            <a:r>
              <a:rPr lang="es-ES_tradnl" dirty="0" smtClean="0"/>
              <a:t> </a:t>
            </a:r>
            <a:r>
              <a:rPr lang="es-ES_tradnl" dirty="0" err="1" smtClean="0"/>
              <a:t>systems</a:t>
            </a:r>
            <a:r>
              <a:rPr lang="es-ES_tradnl" dirty="0" smtClean="0"/>
              <a:t> to be </a:t>
            </a:r>
            <a:r>
              <a:rPr lang="es-ES_tradnl" dirty="0" err="1" smtClean="0"/>
              <a:t>evaluated</a:t>
            </a:r>
            <a:r>
              <a:rPr lang="es-ES_tradnl" dirty="0" smtClean="0"/>
              <a:t> and lead to </a:t>
            </a:r>
            <a:r>
              <a:rPr lang="es-ES_tradnl" dirty="0" err="1" smtClean="0"/>
              <a:t>better</a:t>
            </a:r>
            <a:r>
              <a:rPr lang="es-ES_tradnl" dirty="0" smtClean="0"/>
              <a:t> </a:t>
            </a:r>
            <a:r>
              <a:rPr lang="es-ES_tradnl" dirty="0" err="1" smtClean="0"/>
              <a:t>site</a:t>
            </a:r>
            <a:r>
              <a:rPr lang="es-ES_tradnl" dirty="0" smtClean="0"/>
              <a:t> </a:t>
            </a:r>
            <a:r>
              <a:rPr lang="es-ES_tradnl" dirty="0" err="1" smtClean="0"/>
              <a:t>design</a:t>
            </a:r>
            <a:r>
              <a:rPr lang="es-ES_tradnl" dirty="0" smtClean="0"/>
              <a:t> [3, 33] and </a:t>
            </a:r>
            <a:r>
              <a:rPr lang="es-ES_tradnl" dirty="0" err="1" smtClean="0"/>
              <a:t>advertisement</a:t>
            </a:r>
            <a:r>
              <a:rPr lang="es-ES_tradnl" dirty="0" smtClean="0"/>
              <a:t> </a:t>
            </a:r>
            <a:r>
              <a:rPr lang="es-ES_tradnl" dirty="0" err="1" smtClean="0"/>
              <a:t>placement</a:t>
            </a:r>
            <a:r>
              <a:rPr lang="es-ES_tradnl" dirty="0" smtClean="0"/>
              <a:t> </a:t>
            </a:r>
            <a:r>
              <a:rPr lang="es-ES_tradnl" dirty="0" err="1" smtClean="0"/>
              <a:t>policies</a:t>
            </a:r>
            <a:r>
              <a:rPr lang="es-ES_tradnl" dirty="0" smtClean="0"/>
              <a:t> [2]. </a:t>
            </a:r>
            <a:r>
              <a:rPr lang="es-ES_tradnl" dirty="0" err="1" smtClean="0"/>
              <a:t>Second</a:t>
            </a:r>
            <a:r>
              <a:rPr lang="es-ES_tradnl" dirty="0" smtClean="0"/>
              <a:t>, </a:t>
            </a:r>
            <a:r>
              <a:rPr lang="es-ES_tradnl" dirty="0" err="1" smtClean="0"/>
              <a:t>accurate</a:t>
            </a:r>
            <a:r>
              <a:rPr lang="es-ES_tradnl" dirty="0" smtClean="0"/>
              <a:t> </a:t>
            </a:r>
            <a:r>
              <a:rPr lang="es-ES_tradnl" dirty="0" err="1" smtClean="0"/>
              <a:t>models</a:t>
            </a:r>
            <a:r>
              <a:rPr lang="es-ES_tradnl" dirty="0" smtClean="0"/>
              <a:t> of </a:t>
            </a:r>
            <a:r>
              <a:rPr lang="es-ES_tradnl" dirty="0" err="1" smtClean="0"/>
              <a:t>user</a:t>
            </a:r>
            <a:r>
              <a:rPr lang="es-ES_tradnl" dirty="0" smtClean="0"/>
              <a:t> </a:t>
            </a:r>
            <a:r>
              <a:rPr lang="es-ES_tradnl" dirty="0" err="1" smtClean="0"/>
              <a:t>behavior</a:t>
            </a:r>
            <a:r>
              <a:rPr lang="es-ES_tradnl" dirty="0" smtClean="0"/>
              <a:t> in </a:t>
            </a:r>
            <a:r>
              <a:rPr lang="es-ES_tradnl" dirty="0" err="1" smtClean="0"/>
              <a:t>OSNs</a:t>
            </a:r>
            <a:r>
              <a:rPr lang="es-ES_tradnl" dirty="0" smtClean="0"/>
              <a:t> are crucial in social </a:t>
            </a:r>
            <a:r>
              <a:rPr lang="es-ES_tradnl" dirty="0" err="1" smtClean="0"/>
              <a:t>studies</a:t>
            </a:r>
            <a:r>
              <a:rPr lang="es-ES_tradnl" dirty="0" smtClean="0"/>
              <a:t> as </a:t>
            </a:r>
            <a:r>
              <a:rPr lang="es-ES_tradnl" dirty="0" err="1" smtClean="0"/>
              <a:t>well</a:t>
            </a:r>
            <a:r>
              <a:rPr lang="es-ES_tradnl" dirty="0" smtClean="0"/>
              <a:t> as in viral marketing</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However research keeps considering the emerging relationship between social media use and public engagement</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smtClean="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35</a:t>
            </a:fld>
            <a:endParaRPr lang="en-US"/>
          </a:p>
        </p:txBody>
      </p:sp>
    </p:spTree>
    <p:extLst>
      <p:ext uri="{BB962C8B-B14F-4D97-AF65-F5344CB8AC3E}">
        <p14:creationId xmlns:p14="http://schemas.microsoft.com/office/powerpoint/2010/main" val="21421737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36</a:t>
            </a:fld>
            <a:endParaRPr lang="en-US"/>
          </a:p>
        </p:txBody>
      </p:sp>
    </p:spTree>
    <p:extLst>
      <p:ext uri="{BB962C8B-B14F-4D97-AF65-F5344CB8AC3E}">
        <p14:creationId xmlns:p14="http://schemas.microsoft.com/office/powerpoint/2010/main" val="10743917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By “ online communities ”we mean any virtual space where people come together with others to converse, exchange information or other resources, learn, play, or just be with each other. The term applies to many social configurations, from small close-knit groups to sites with millions of participants. Online communities may be supported by a wide variety of technology platforms, from email lists to forums, blogs, wikis, and networking sites. The common feature is ongoing interactions among people over time, with some of the interactions being technology mediated.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5</a:t>
            </a:fld>
            <a:endParaRPr lang="en-US"/>
          </a:p>
        </p:txBody>
      </p:sp>
    </p:spTree>
    <p:extLst>
      <p:ext uri="{BB962C8B-B14F-4D97-AF65-F5344CB8AC3E}">
        <p14:creationId xmlns:p14="http://schemas.microsoft.com/office/powerpoint/2010/main" val="13290117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38</a:t>
            </a:fld>
            <a:endParaRPr lang="en-US"/>
          </a:p>
        </p:txBody>
      </p:sp>
    </p:spTree>
    <p:extLst>
      <p:ext uri="{BB962C8B-B14F-4D97-AF65-F5344CB8AC3E}">
        <p14:creationId xmlns:p14="http://schemas.microsoft.com/office/powerpoint/2010/main" val="17979703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_tradnl" dirty="0" smtClean="0"/>
              <a:t>https://</a:t>
            </a:r>
            <a:r>
              <a:rPr lang="es-ES_tradnl" dirty="0" err="1" smtClean="0"/>
              <a:t>www.ncronline.org</a:t>
            </a:r>
            <a:r>
              <a:rPr lang="es-ES_tradnl" dirty="0" smtClean="0"/>
              <a:t>/blogs/</a:t>
            </a:r>
            <a:r>
              <a:rPr lang="es-ES_tradnl" dirty="0" err="1" smtClean="0"/>
              <a:t>just-catholic</a:t>
            </a:r>
            <a:r>
              <a:rPr lang="es-ES_tradnl" dirty="0" smtClean="0"/>
              <a:t>/</a:t>
            </a:r>
            <a:r>
              <a:rPr lang="es-ES_tradnl" smtClean="0"/>
              <a:t>globalization-technocratic-paradigm</a:t>
            </a:r>
            <a:endParaRPr lang="es-ES_tradnl" dirty="0" smtClean="0"/>
          </a:p>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39</a:t>
            </a:fld>
            <a:endParaRPr lang="en-US"/>
          </a:p>
        </p:txBody>
      </p:sp>
    </p:spTree>
    <p:extLst>
      <p:ext uri="{BB962C8B-B14F-4D97-AF65-F5344CB8AC3E}">
        <p14:creationId xmlns:p14="http://schemas.microsoft.com/office/powerpoint/2010/main" val="16647748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n-US" sz="1200" dirty="0" smtClean="0"/>
              <a:t>Twitter has been broadly considered in the literature because of its effect on recent socio-political changes in different countries and regions.</a:t>
            </a:r>
          </a:p>
          <a:p>
            <a:pPr algn="just"/>
            <a:r>
              <a:rPr lang="en-US" sz="1200" dirty="0" smtClean="0"/>
              <a:t>By identifying the level of interest in politics of a user we can provide them with meaningful recommendations such as political actors to follow, tweets talking about politics, and political-oriented lists, among others. </a:t>
            </a:r>
          </a:p>
          <a:p>
            <a:pPr algn="just"/>
            <a:r>
              <a:rPr lang="en-US" sz="1200" dirty="0" smtClean="0"/>
              <a:t>Proposed approach: Degree of Interest in Politics “</a:t>
            </a:r>
            <a:r>
              <a:rPr lang="en-US" sz="1200" dirty="0" err="1" smtClean="0"/>
              <a:t>DoIP</a:t>
            </a:r>
            <a:r>
              <a:rPr lang="en-US" sz="1200" dirty="0" smtClean="0"/>
              <a:t>” of citizens in Twitter</a:t>
            </a:r>
          </a:p>
          <a:p>
            <a:endParaRPr lang="en-US" sz="1200" dirty="0" smtClean="0"/>
          </a:p>
          <a:p>
            <a:r>
              <a:rPr lang="en-US" dirty="0" smtClean="0">
                <a:latin typeface="Helvetica" charset="0"/>
                <a:ea typeface="Helvetica" charset="0"/>
                <a:cs typeface="Helvetica" charset="0"/>
              </a:rPr>
              <a:t>The degree of citizens participation and political involvement varies</a:t>
            </a:r>
          </a:p>
          <a:p>
            <a:endParaRPr lang="en-US" dirty="0" smtClean="0">
              <a:latin typeface="Helvetica" charset="0"/>
              <a:ea typeface="Helvetica" charset="0"/>
              <a:cs typeface="Helvetica" charset="0"/>
            </a:endParaRPr>
          </a:p>
          <a:p>
            <a:r>
              <a:rPr lang="en-US" dirty="0" smtClean="0">
                <a:latin typeface="Helvetica" charset="0"/>
                <a:ea typeface="Helvetica" charset="0"/>
                <a:cs typeface="Helvetica" charset="0"/>
              </a:rPr>
              <a:t>Difficulty to define citizen’s degree of political participation or interest </a:t>
            </a:r>
          </a:p>
          <a:p>
            <a:pPr lvl="1"/>
            <a:r>
              <a:rPr lang="en-US" dirty="0" smtClean="0">
                <a:latin typeface="Helvetica" charset="0"/>
                <a:ea typeface="Helvetica" charset="0"/>
                <a:cs typeface="Helvetica" charset="0"/>
              </a:rPr>
              <a:t>the extent of content published every second </a:t>
            </a:r>
          </a:p>
          <a:p>
            <a:pPr lvl="1"/>
            <a:r>
              <a:rPr lang="en-US" dirty="0" smtClean="0">
                <a:latin typeface="Helvetica" charset="0"/>
                <a:ea typeface="Helvetica" charset="0"/>
                <a:cs typeface="Helvetica" charset="0"/>
              </a:rPr>
              <a:t>the dynamic linkage among users and </a:t>
            </a:r>
          </a:p>
          <a:p>
            <a:pPr lvl="1"/>
            <a:r>
              <a:rPr lang="en-US" dirty="0" smtClean="0">
                <a:latin typeface="Helvetica" charset="0"/>
                <a:ea typeface="Helvetica" charset="0"/>
                <a:cs typeface="Helvetica" charset="0"/>
              </a:rPr>
              <a:t>the wide purpose-oriented nature of Twitter</a:t>
            </a:r>
          </a:p>
          <a:p>
            <a:pPr lvl="1"/>
            <a:endParaRPr lang="en-US" sz="2000" dirty="0" smtClean="0">
              <a:latin typeface="Helvetica" charset="0"/>
              <a:ea typeface="Helvetica" charset="0"/>
              <a:cs typeface="Helvetica" charset="0"/>
            </a:endParaRPr>
          </a:p>
          <a:p>
            <a:r>
              <a:rPr lang="en-US" dirty="0" smtClean="0">
                <a:latin typeface="Helvetica" charset="0"/>
                <a:ea typeface="Helvetica" charset="0"/>
                <a:cs typeface="Helvetica" charset="0"/>
              </a:rPr>
              <a:t>Identifying the “</a:t>
            </a:r>
            <a:r>
              <a:rPr lang="en-US" b="1" dirty="0" err="1" smtClean="0">
                <a:latin typeface="Helvetica" charset="0"/>
                <a:ea typeface="Helvetica" charset="0"/>
                <a:cs typeface="Helvetica" charset="0"/>
              </a:rPr>
              <a:t>DoIP</a:t>
            </a:r>
            <a:r>
              <a:rPr lang="en-US" dirty="0" smtClean="0">
                <a:latin typeface="Helvetica" charset="0"/>
                <a:ea typeface="Helvetica" charset="0"/>
                <a:cs typeface="Helvetica" charset="0"/>
              </a:rPr>
              <a:t>” to provide meaningful recommendations:</a:t>
            </a:r>
          </a:p>
          <a:p>
            <a:pPr lvl="1"/>
            <a:r>
              <a:rPr lang="en-US" dirty="0" smtClean="0">
                <a:latin typeface="Helvetica" charset="0"/>
                <a:ea typeface="Helvetica" charset="0"/>
                <a:cs typeface="Helvetica" charset="0"/>
              </a:rPr>
              <a:t>political actors to follow</a:t>
            </a:r>
          </a:p>
          <a:p>
            <a:pPr lvl="1"/>
            <a:r>
              <a:rPr lang="en-US" dirty="0" smtClean="0">
                <a:latin typeface="Helvetica" charset="0"/>
                <a:ea typeface="Helvetica" charset="0"/>
                <a:cs typeface="Helvetica" charset="0"/>
              </a:rPr>
              <a:t>tweets talking about politics</a:t>
            </a:r>
          </a:p>
          <a:p>
            <a:pPr lvl="1"/>
            <a:r>
              <a:rPr lang="en-US" dirty="0" smtClean="0">
                <a:latin typeface="Helvetica" charset="0"/>
                <a:ea typeface="Helvetica" charset="0"/>
                <a:cs typeface="Helvetica" charset="0"/>
              </a:rPr>
              <a:t>political-oriented lists (and others)</a:t>
            </a:r>
          </a:p>
          <a:p>
            <a:pPr lvl="1"/>
            <a:endParaRPr lang="en-US" sz="1200" dirty="0" smtClean="0">
              <a:latin typeface="Helvetica" charset="0"/>
              <a:ea typeface="Helvetica" charset="0"/>
              <a:cs typeface="Helvetica" charset="0"/>
            </a:endParaRPr>
          </a:p>
          <a:p>
            <a:pPr lvl="1"/>
            <a:r>
              <a:rPr lang="en-US" sz="1200" dirty="0" smtClean="0"/>
              <a:t>Q3. Could Q1 and Q2 be used in the design stage of a ‘following back’ recommender system?</a:t>
            </a:r>
          </a:p>
          <a:p>
            <a:pPr lvl="1"/>
            <a:endParaRPr lang="es-ES" dirty="0" smtClean="0">
              <a:latin typeface="Helvetica" charset="0"/>
              <a:ea typeface="Helvetica" charset="0"/>
              <a:cs typeface="Helvetica" charset="0"/>
            </a:endParaRPr>
          </a:p>
          <a:p>
            <a:endParaRPr lang="en-US" dirty="0" smtClean="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40</a:t>
            </a:fld>
            <a:endParaRPr lang="en-US"/>
          </a:p>
        </p:txBody>
      </p:sp>
    </p:spTree>
    <p:extLst>
      <p:ext uri="{BB962C8B-B14F-4D97-AF65-F5344CB8AC3E}">
        <p14:creationId xmlns:p14="http://schemas.microsoft.com/office/powerpoint/2010/main" val="20913292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smtClean="0"/>
              <a:t>Varies from person to person</a:t>
            </a:r>
          </a:p>
          <a:p>
            <a:pPr marL="228600" indent="-228600">
              <a:buAutoNum type="arabicPeriod"/>
            </a:pPr>
            <a:r>
              <a:rPr lang="en-US" baseline="0" dirty="0" smtClean="0"/>
              <a:t>Reasons of difficulty to define </a:t>
            </a:r>
            <a:r>
              <a:rPr lang="en-US" baseline="0" dirty="0" err="1" smtClean="0"/>
              <a:t>DoIP</a:t>
            </a:r>
            <a:endParaRPr lang="en-US" baseline="0" dirty="0" smtClean="0"/>
          </a:p>
          <a:p>
            <a:pPr marL="228600" indent="-228600">
              <a:buAutoNum type="arabicPeriod"/>
            </a:pPr>
            <a:r>
              <a:rPr lang="en-US" baseline="0" dirty="0" smtClean="0"/>
              <a:t>Advantages of defining </a:t>
            </a:r>
            <a:r>
              <a:rPr lang="en-US" baseline="0" dirty="0" err="1" smtClean="0"/>
              <a:t>DoIP</a:t>
            </a:r>
            <a:r>
              <a:rPr lang="en-US" baseline="0" dirty="0" smtClean="0"/>
              <a:t> for a user</a:t>
            </a:r>
          </a:p>
          <a:p>
            <a:pPr marL="228600" indent="-228600">
              <a:buAutoNum type="arabicPeriod"/>
            </a:pPr>
            <a:endParaRPr lang="en-US" baseline="0" dirty="0" smtClean="0"/>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2E479620-EB7F-4F22-A677-88BB17E8A46C}" type="slidenum">
              <a:rPr lang="es-ES" smtClean="0"/>
              <a:t>41</a:t>
            </a:fld>
            <a:endParaRPr lang="es-ES"/>
          </a:p>
        </p:txBody>
      </p:sp>
    </p:spTree>
    <p:extLst>
      <p:ext uri="{BB962C8B-B14F-4D97-AF65-F5344CB8AC3E}">
        <p14:creationId xmlns:p14="http://schemas.microsoft.com/office/powerpoint/2010/main" val="41185931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Method</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Correlation of the users' </a:t>
            </a:r>
            <a:r>
              <a:rPr lang="en-US" dirty="0" err="1" smtClean="0"/>
              <a:t>DoIP</a:t>
            </a:r>
            <a:r>
              <a:rPr lang="en-US" dirty="0" smtClean="0"/>
              <a:t> facing their Twitter friends' </a:t>
            </a:r>
            <a:r>
              <a:rPr lang="en-US" dirty="0" err="1" smtClean="0"/>
              <a:t>DoIP</a:t>
            </a:r>
            <a:r>
              <a:rPr lang="en-US" dirty="0" smtClean="0"/>
              <a:t> which can be further applied to design “following back” recommendations</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Experiments on real data in the context of politics in Ecuador show the effectiveness of our approach in identifying the </a:t>
            </a:r>
            <a:r>
              <a:rPr lang="en-US" dirty="0" err="1" smtClean="0"/>
              <a:t>DoIP</a:t>
            </a:r>
            <a:r>
              <a:rPr lang="en-US" dirty="0" smtClean="0"/>
              <a:t> of Twitter citizens and the positive association of it with their friends'.</a:t>
            </a:r>
            <a:endParaRPr lang="es-ES"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smtClean="0"/>
          </a:p>
          <a:p>
            <a:pPr marL="228600" indent="-228600">
              <a:buAutoNum type="arabicPeriod"/>
            </a:pPr>
            <a:endParaRPr lang="en-US" dirty="0" smtClean="0"/>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2E479620-EB7F-4F22-A677-88BB17E8A46C}" type="slidenum">
              <a:rPr lang="es-ES" smtClean="0"/>
              <a:t>43</a:t>
            </a:fld>
            <a:endParaRPr lang="es-ES"/>
          </a:p>
        </p:txBody>
      </p:sp>
    </p:spTree>
    <p:extLst>
      <p:ext uri="{BB962C8B-B14F-4D97-AF65-F5344CB8AC3E}">
        <p14:creationId xmlns:p14="http://schemas.microsoft.com/office/powerpoint/2010/main" val="13562949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AutoNum type="arabicPeriod"/>
            </a:pPr>
            <a:r>
              <a:rPr lang="en-US" dirty="0" smtClean="0"/>
              <a:t>Method</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Correlation of the users' </a:t>
            </a:r>
            <a:r>
              <a:rPr lang="en-US" dirty="0" err="1" smtClean="0"/>
              <a:t>DoIP</a:t>
            </a:r>
            <a:r>
              <a:rPr lang="en-US" dirty="0" smtClean="0"/>
              <a:t> facing their Twitter friends' </a:t>
            </a:r>
            <a:r>
              <a:rPr lang="en-US" dirty="0" err="1" smtClean="0"/>
              <a:t>DoIP</a:t>
            </a:r>
            <a:r>
              <a:rPr lang="en-US" dirty="0" smtClean="0"/>
              <a:t> which can be further applied to design “following back” recommendations</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Experiments on real data in the context of politics in Ecuador show the effectiveness of our approach in identifying the </a:t>
            </a:r>
            <a:r>
              <a:rPr lang="en-US" dirty="0" err="1" smtClean="0"/>
              <a:t>DoIP</a:t>
            </a:r>
            <a:r>
              <a:rPr lang="en-US" dirty="0" smtClean="0"/>
              <a:t> of Twitter citizens and the positive association of it with their friends'.</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1" i="1" dirty="0" smtClean="0">
                <a:latin typeface="Helvetica" charset="0"/>
                <a:ea typeface="Helvetica" charset="0"/>
                <a:cs typeface="Helvetica" charset="0"/>
              </a:rPr>
              <a:t>“friend” </a:t>
            </a:r>
            <a:r>
              <a:rPr lang="en-US" sz="1200" dirty="0" smtClean="0">
                <a:latin typeface="Helvetica" charset="0"/>
                <a:ea typeface="Helvetica" charset="0"/>
                <a:cs typeface="Helvetica" charset="0"/>
              </a:rPr>
              <a:t>denotes bidirectional or mutual relationship between two Twitter users</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s-ES"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smtClean="0"/>
          </a:p>
          <a:p>
            <a:pPr marL="228600" indent="-228600">
              <a:buAutoNum type="arabicPeriod"/>
            </a:pPr>
            <a:endParaRPr lang="en-US" dirty="0" smtClean="0"/>
          </a:p>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44</a:t>
            </a:fld>
            <a:endParaRPr lang="en-US"/>
          </a:p>
        </p:txBody>
      </p:sp>
    </p:spTree>
    <p:extLst>
      <p:ext uri="{BB962C8B-B14F-4D97-AF65-F5344CB8AC3E}">
        <p14:creationId xmlns:p14="http://schemas.microsoft.com/office/powerpoint/2010/main" val="16990508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Text Modeling. A corpus of tweets is employed to build a model with the word2vec training algorithms. The model generates a vector representation of the corpus' words.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Calculation of </a:t>
            </a:r>
            <a:r>
              <a:rPr lang="en-US" dirty="0" err="1" smtClean="0"/>
              <a:t>DoIP</a:t>
            </a:r>
            <a:r>
              <a:rPr lang="en-US" dirty="0" smtClean="0"/>
              <a:t> of Twitter Users. Tweets of citizens are converted into vectors by using the model so that we can apply the proposed method and measure in which extent they are interested in politics.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The association of users' </a:t>
            </a:r>
            <a:r>
              <a:rPr lang="en-US" dirty="0" err="1" smtClean="0"/>
              <a:t>DoIP</a:t>
            </a:r>
            <a:r>
              <a:rPr lang="en-US" dirty="0" smtClean="0"/>
              <a:t> to the </a:t>
            </a:r>
            <a:r>
              <a:rPr lang="en-US" dirty="0" err="1" smtClean="0"/>
              <a:t>DoIP</a:t>
            </a:r>
            <a:r>
              <a:rPr lang="en-US" dirty="0" smtClean="0"/>
              <a:t> of their Twitter friends can be further used to build a following back recommender system. Depending on the amount of tweets in the context of politics published by the user, we can define to what extent he/she is interested in this topic. This users characterization may be useful when modeling their political profile and then determining if a recent follower is significant to be followed back.</a:t>
            </a:r>
            <a:endParaRPr lang="es-E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45</a:t>
            </a:fld>
            <a:endParaRPr lang="en-US"/>
          </a:p>
        </p:txBody>
      </p:sp>
    </p:spTree>
    <p:extLst>
      <p:ext uri="{BB962C8B-B14F-4D97-AF65-F5344CB8AC3E}">
        <p14:creationId xmlns:p14="http://schemas.microsoft.com/office/powerpoint/2010/main" val="3721869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Helvetica" charset="0"/>
                <a:ea typeface="Helvetica" charset="0"/>
                <a:cs typeface="Helvetica" charset="0"/>
              </a:rPr>
              <a:t>It is well known that friends share some similar interests. This assumption was verified by finding the correlation between digital citizens' </a:t>
            </a:r>
            <a:r>
              <a:rPr lang="en-US" dirty="0" err="1" smtClean="0">
                <a:latin typeface="Helvetica" charset="0"/>
                <a:ea typeface="Helvetica" charset="0"/>
                <a:cs typeface="Helvetica" charset="0"/>
              </a:rPr>
              <a:t>DoIP</a:t>
            </a:r>
            <a:r>
              <a:rPr lang="en-US" dirty="0" smtClean="0">
                <a:latin typeface="Helvetica" charset="0"/>
                <a:ea typeface="Helvetica" charset="0"/>
                <a:cs typeface="Helvetica" charset="0"/>
              </a:rPr>
              <a:t> and their friends’.</a:t>
            </a:r>
            <a:endParaRPr lang="es-ES" dirty="0" smtClean="0">
              <a:latin typeface="Helvetica" charset="0"/>
              <a:ea typeface="Helvetica" charset="0"/>
              <a:cs typeface="Helvetica" charset="0"/>
            </a:endParaRPr>
          </a:p>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48</a:t>
            </a:fld>
            <a:endParaRPr lang="en-US"/>
          </a:p>
        </p:txBody>
      </p:sp>
    </p:spTree>
    <p:extLst>
      <p:ext uri="{BB962C8B-B14F-4D97-AF65-F5344CB8AC3E}">
        <p14:creationId xmlns:p14="http://schemas.microsoft.com/office/powerpoint/2010/main" val="398144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_tradnl" dirty="0" err="1" smtClean="0"/>
              <a:t>These</a:t>
            </a:r>
            <a:r>
              <a:rPr lang="es-ES_tradnl" dirty="0" smtClean="0"/>
              <a:t> </a:t>
            </a:r>
            <a:r>
              <a:rPr lang="es-ES_tradnl" dirty="0" err="1" smtClean="0"/>
              <a:t>statistics</a:t>
            </a:r>
            <a:r>
              <a:rPr lang="es-ES_tradnl" dirty="0" smtClean="0"/>
              <a:t> </a:t>
            </a:r>
            <a:r>
              <a:rPr lang="es-ES_tradnl" dirty="0" err="1" smtClean="0"/>
              <a:t>suggest</a:t>
            </a:r>
            <a:r>
              <a:rPr lang="es-ES_tradnl" dirty="0" smtClean="0"/>
              <a:t> </a:t>
            </a:r>
            <a:r>
              <a:rPr lang="es-ES_tradnl" dirty="0" err="1" smtClean="0"/>
              <a:t>that</a:t>
            </a:r>
            <a:r>
              <a:rPr lang="es-ES_tradnl" dirty="0" smtClean="0"/>
              <a:t> </a:t>
            </a:r>
            <a:r>
              <a:rPr lang="es-ES_tradnl" dirty="0" err="1" smtClean="0"/>
              <a:t>OSNs</a:t>
            </a:r>
            <a:r>
              <a:rPr lang="es-ES_tradnl" dirty="0" smtClean="0"/>
              <a:t> </a:t>
            </a:r>
            <a:r>
              <a:rPr lang="es-ES_tradnl" dirty="0" err="1" smtClean="0"/>
              <a:t>have</a:t>
            </a:r>
            <a:r>
              <a:rPr lang="es-ES_tradnl" dirty="0" smtClean="0"/>
              <a:t> </a:t>
            </a:r>
            <a:r>
              <a:rPr lang="es-ES_tradnl" dirty="0" err="1" smtClean="0"/>
              <a:t>become</a:t>
            </a:r>
            <a:r>
              <a:rPr lang="es-ES_tradnl" dirty="0" smtClean="0"/>
              <a:t> a fundamental </a:t>
            </a:r>
            <a:r>
              <a:rPr lang="es-ES_tradnl" dirty="0" err="1" smtClean="0"/>
              <a:t>part</a:t>
            </a:r>
            <a:r>
              <a:rPr lang="es-ES_tradnl" dirty="0" smtClean="0"/>
              <a:t> of </a:t>
            </a:r>
            <a:r>
              <a:rPr lang="es-ES_tradnl" dirty="0" err="1" smtClean="0"/>
              <a:t>the</a:t>
            </a:r>
            <a:r>
              <a:rPr lang="es-ES_tradnl" dirty="0" smtClean="0"/>
              <a:t> global online </a:t>
            </a:r>
            <a:r>
              <a:rPr lang="es-ES_tradnl" dirty="0" err="1" smtClean="0"/>
              <a:t>experience</a:t>
            </a:r>
            <a:r>
              <a:rPr lang="es-ES_tradnl"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s-ES_tradnl" sz="1200" b="0" i="0" kern="1200" dirty="0" smtClean="0">
                <a:solidFill>
                  <a:schemeClr val="tx1"/>
                </a:solidFill>
                <a:effectLst/>
                <a:latin typeface="+mn-lt"/>
                <a:ea typeface="+mn-ea"/>
                <a:cs typeface="+mn-cs"/>
              </a:rPr>
              <a:t>Social </a:t>
            </a:r>
            <a:r>
              <a:rPr lang="es-ES_tradnl" sz="1200" b="0" i="0" kern="1200" dirty="0" err="1" smtClean="0">
                <a:solidFill>
                  <a:schemeClr val="tx1"/>
                </a:solidFill>
                <a:effectLst/>
                <a:latin typeface="+mn-lt"/>
                <a:ea typeface="+mn-ea"/>
                <a:cs typeface="+mn-cs"/>
              </a:rPr>
              <a:t>networking</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is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one</a:t>
            </a:r>
            <a:r>
              <a:rPr lang="es-ES_tradnl" sz="1200" b="0" i="0" kern="1200" dirty="0" smtClean="0">
                <a:solidFill>
                  <a:schemeClr val="tx1"/>
                </a:solidFill>
                <a:effectLst/>
                <a:latin typeface="+mn-lt"/>
                <a:ea typeface="+mn-ea"/>
                <a:cs typeface="+mn-cs"/>
              </a:rPr>
              <a:t> of </a:t>
            </a:r>
            <a:r>
              <a:rPr lang="es-ES_tradnl" sz="1200" b="0" i="0" kern="1200" dirty="0" err="1" smtClean="0">
                <a:solidFill>
                  <a:schemeClr val="tx1"/>
                </a:solidFill>
                <a:effectLst/>
                <a:latin typeface="+mn-lt"/>
                <a:ea typeface="+mn-ea"/>
                <a:cs typeface="+mn-cs"/>
              </a:rPr>
              <a:t>the</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most</a:t>
            </a:r>
            <a:r>
              <a:rPr lang="es-ES_tradnl" sz="1200" b="0" i="0" kern="1200" dirty="0" smtClean="0">
                <a:solidFill>
                  <a:schemeClr val="tx1"/>
                </a:solidFill>
                <a:effectLst/>
                <a:latin typeface="+mn-lt"/>
                <a:ea typeface="+mn-ea"/>
                <a:cs typeface="+mn-cs"/>
              </a:rPr>
              <a:t> popular online </a:t>
            </a:r>
            <a:r>
              <a:rPr lang="es-ES_tradnl" sz="1200" b="0" i="0" kern="1200" dirty="0" err="1" smtClean="0">
                <a:solidFill>
                  <a:schemeClr val="tx1"/>
                </a:solidFill>
                <a:effectLst/>
                <a:latin typeface="+mn-lt"/>
                <a:ea typeface="+mn-ea"/>
                <a:cs typeface="+mn-cs"/>
              </a:rPr>
              <a:t>activities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with</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high</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user</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engagement</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rates</a:t>
            </a:r>
            <a:endParaRPr lang="es-ES_tradnl" dirty="0" smtClean="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6</a:t>
            </a:fld>
            <a:endParaRPr lang="en-US"/>
          </a:p>
        </p:txBody>
      </p:sp>
    </p:spTree>
    <p:extLst>
      <p:ext uri="{BB962C8B-B14F-4D97-AF65-F5344CB8AC3E}">
        <p14:creationId xmlns:p14="http://schemas.microsoft.com/office/powerpoint/2010/main" val="855390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_tradnl" sz="1200" b="0" i="0" kern="1200" dirty="0" smtClean="0">
                <a:solidFill>
                  <a:schemeClr val="tx1"/>
                </a:solidFill>
                <a:effectLst/>
                <a:latin typeface="+mn-lt"/>
                <a:ea typeface="+mn-ea"/>
                <a:cs typeface="+mn-cs"/>
              </a:rPr>
              <a:t>time </a:t>
            </a:r>
            <a:r>
              <a:rPr lang="es-ES_tradnl" sz="1200" b="0" i="0" kern="1200" dirty="0" err="1" smtClean="0">
                <a:solidFill>
                  <a:schemeClr val="tx1"/>
                </a:solidFill>
                <a:effectLst/>
                <a:latin typeface="+mn-lt"/>
                <a:ea typeface="+mn-ea"/>
                <a:cs typeface="+mn-cs"/>
              </a:rPr>
              <a:t>spent</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on</a:t>
            </a:r>
            <a:r>
              <a:rPr lang="es-ES_tradnl" sz="1200" b="0" i="0" kern="1200" dirty="0" smtClean="0">
                <a:solidFill>
                  <a:schemeClr val="tx1"/>
                </a:solidFill>
                <a:effectLst/>
                <a:latin typeface="+mn-lt"/>
                <a:ea typeface="+mn-ea"/>
                <a:cs typeface="+mn-cs"/>
              </a:rPr>
              <a:t> social </a:t>
            </a:r>
            <a:r>
              <a:rPr lang="es-ES_tradnl" sz="1200" b="0" i="0" kern="1200" dirty="0" err="1" smtClean="0">
                <a:solidFill>
                  <a:schemeClr val="tx1"/>
                </a:solidFill>
                <a:effectLst/>
                <a:latin typeface="+mn-lt"/>
                <a:ea typeface="+mn-ea"/>
                <a:cs typeface="+mn-cs"/>
              </a:rPr>
              <a:t>is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only</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expected</a:t>
            </a:r>
            <a:r>
              <a:rPr lang="es-ES_tradnl" sz="1200" b="0" i="0" kern="1200" dirty="0" smtClean="0">
                <a:solidFill>
                  <a:schemeClr val="tx1"/>
                </a:solidFill>
                <a:effectLst/>
                <a:latin typeface="+mn-lt"/>
                <a:ea typeface="+mn-ea"/>
                <a:cs typeface="+mn-cs"/>
              </a:rPr>
              <a:t> to </a:t>
            </a:r>
            <a:r>
              <a:rPr lang="es-ES_tradnl" sz="1200" b="0" i="0" kern="1200" dirty="0" err="1" smtClean="0">
                <a:solidFill>
                  <a:schemeClr val="tx1"/>
                </a:solidFill>
                <a:effectLst/>
                <a:latin typeface="+mn-lt"/>
                <a:ea typeface="+mn-ea"/>
                <a:cs typeface="+mn-cs"/>
              </a:rPr>
              <a:t>increase</a:t>
            </a:r>
            <a:r>
              <a:rPr lang="es-ES_tradnl" sz="1200" b="0" i="0" kern="1200" dirty="0" smtClean="0">
                <a:solidFill>
                  <a:schemeClr val="tx1"/>
                </a:solidFill>
                <a:effectLst/>
                <a:latin typeface="+mn-lt"/>
                <a:ea typeface="+mn-ea"/>
                <a:cs typeface="+mn-cs"/>
              </a:rPr>
              <a:t> as </a:t>
            </a:r>
            <a:r>
              <a:rPr lang="es-ES_tradnl" sz="1200" b="0" i="0" kern="1200" dirty="0" err="1" smtClean="0">
                <a:solidFill>
                  <a:schemeClr val="tx1"/>
                </a:solidFill>
                <a:effectLst/>
                <a:latin typeface="+mn-lt"/>
                <a:ea typeface="+mn-ea"/>
                <a:cs typeface="+mn-cs"/>
              </a:rPr>
              <a:t>platforms</a:t>
            </a:r>
            <a:r>
              <a:rPr lang="es-ES_tradnl" sz="1200" b="0" i="0" kern="1200" dirty="0" smtClean="0">
                <a:solidFill>
                  <a:schemeClr val="tx1"/>
                </a:solidFill>
                <a:effectLst/>
                <a:latin typeface="+mn-lt"/>
                <a:ea typeface="+mn-ea"/>
                <a:cs typeface="+mn-cs"/>
              </a:rPr>
              <a:t> </a:t>
            </a:r>
            <a:r>
              <a:rPr lang="es-ES_tradnl" sz="1200" b="0" i="0" kern="1200" dirty="0" err="1" smtClean="0">
                <a:solidFill>
                  <a:schemeClr val="tx1"/>
                </a:solidFill>
                <a:effectLst/>
                <a:latin typeface="+mn-lt"/>
                <a:ea typeface="+mn-ea"/>
                <a:cs typeface="+mn-cs"/>
              </a:rPr>
              <a:t>develop</a:t>
            </a:r>
            <a:r>
              <a:rPr lang="es-ES_tradnl" sz="1200" b="0" i="0" kern="1200" dirty="0" smtClean="0">
                <a:solidFill>
                  <a:schemeClr val="tx1"/>
                </a:solidFill>
                <a:effectLst/>
                <a:latin typeface="+mn-lt"/>
                <a:ea typeface="+mn-ea"/>
                <a:cs typeface="+mn-cs"/>
              </a:rPr>
              <a:t>, </a:t>
            </a:r>
          </a:p>
          <a:p>
            <a:r>
              <a:rPr lang="en-US" dirty="0" smtClean="0"/>
              <a:t>Right now, the average person will spend 7 years and 8 months watching TV in a lifetime</a:t>
            </a:r>
          </a:p>
          <a:p>
            <a:r>
              <a:rPr lang="en-US" dirty="0" smtClean="0"/>
              <a:t>Currently, total time spent on social media beats time spent eating and drinking, socializing, and grooming.</a:t>
            </a:r>
          </a:p>
          <a:p>
            <a:pPr marL="0" marR="0" indent="0" algn="l" defTabSz="914400" rtl="0" eaLnBrk="1" fontAlgn="auto" latinLnBrk="0" hangingPunct="1">
              <a:lnSpc>
                <a:spcPct val="100000"/>
              </a:lnSpc>
              <a:spcBef>
                <a:spcPts val="0"/>
              </a:spcBef>
              <a:spcAft>
                <a:spcPts val="0"/>
              </a:spcAft>
              <a:buClrTx/>
              <a:buSzTx/>
              <a:buFontTx/>
              <a:buNone/>
              <a:tabLst/>
              <a:defRPr/>
            </a:pPr>
            <a:endParaRPr lang="es-ES_tradnl" dirty="0" smtClean="0"/>
          </a:p>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a:t>
            </a:fld>
            <a:endParaRPr lang="en-US"/>
          </a:p>
        </p:txBody>
      </p:sp>
    </p:spTree>
    <p:extLst>
      <p:ext uri="{BB962C8B-B14F-4D97-AF65-F5344CB8AC3E}">
        <p14:creationId xmlns:p14="http://schemas.microsoft.com/office/powerpoint/2010/main" val="9215795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_tradnl" dirty="0" smtClean="0"/>
              <a:t>https://</a:t>
            </a:r>
            <a:r>
              <a:rPr lang="es-ES_tradnl" dirty="0" err="1" smtClean="0"/>
              <a:t>www.ncronline.org</a:t>
            </a:r>
            <a:r>
              <a:rPr lang="es-ES_tradnl" dirty="0" smtClean="0"/>
              <a:t>/blogs/</a:t>
            </a:r>
            <a:r>
              <a:rPr lang="es-ES_tradnl" dirty="0" err="1" smtClean="0"/>
              <a:t>just-catholic</a:t>
            </a:r>
            <a:r>
              <a:rPr lang="es-ES_tradnl" dirty="0" smtClean="0"/>
              <a:t>/</a:t>
            </a:r>
            <a:r>
              <a:rPr lang="es-ES_tradnl" smtClean="0"/>
              <a:t>globalization-technocratic-paradigm</a:t>
            </a:r>
            <a:endParaRPr lang="es-ES_tradnl" dirty="0" smtClean="0"/>
          </a:p>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8</a:t>
            </a:fld>
            <a:endParaRPr lang="en-US"/>
          </a:p>
        </p:txBody>
      </p:sp>
    </p:spTree>
    <p:extLst>
      <p:ext uri="{BB962C8B-B14F-4D97-AF65-F5344CB8AC3E}">
        <p14:creationId xmlns:p14="http://schemas.microsoft.com/office/powerpoint/2010/main" val="1688181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Online communities serve the same range of purposes that offline groups, networks, and communities serve.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They provide their members with opportunities for information sharing and learning, for companionship and social support, and for entertainment. </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promise of online communities is that they break the barriers of time, space, and scale that limit offline interactions. People with unusual medical conditions can get social support from others who share their condition but live far away, and they can do so whenever they need it rather than only at a weekly or monthly scheduled meeting. On </a:t>
            </a:r>
            <a:r>
              <a:rPr lang="en-US" dirty="0" err="1" smtClean="0"/>
              <a:t>Ravelry</a:t>
            </a:r>
            <a:r>
              <a:rPr lang="en-US" dirty="0" smtClean="0"/>
              <a:t>, knitters can share patterns with thousands more people than they could stitch with in person.</a:t>
            </a:r>
          </a:p>
          <a:p>
            <a:endParaRPr lang="en-US" dirty="0" smtClean="0"/>
          </a:p>
          <a:p>
            <a:endParaRPr lang="en-US" dirty="0" smtClean="0"/>
          </a:p>
          <a:p>
            <a:r>
              <a:rPr lang="en-US" sz="1200" dirty="0" smtClean="0">
                <a:solidFill>
                  <a:schemeClr val="tx1">
                    <a:lumMod val="85000"/>
                    <a:lumOff val="15000"/>
                  </a:schemeClr>
                </a:solidFill>
              </a:rPr>
              <a:t>Generated content, virtual social connections and involved interactions have shown to be useful for creating new ways of extracting and modeling user’s interests.</a:t>
            </a:r>
          </a:p>
          <a:p>
            <a:endParaRPr lang="en-US" sz="1200" dirty="0" smtClean="0">
              <a:solidFill>
                <a:schemeClr val="tx1">
                  <a:lumMod val="85000"/>
                  <a:lumOff val="15000"/>
                </a:schemeClr>
              </a:solidFill>
            </a:endParaRPr>
          </a:p>
          <a:p>
            <a:endParaRPr lang="en-US" dirty="0" smtClean="0"/>
          </a:p>
          <a:p>
            <a:endParaRPr lang="en-US" dirty="0" smtClean="0"/>
          </a:p>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9</a:t>
            </a:fld>
            <a:endParaRPr lang="en-US"/>
          </a:p>
        </p:txBody>
      </p:sp>
    </p:spTree>
    <p:extLst>
      <p:ext uri="{BB962C8B-B14F-4D97-AF65-F5344CB8AC3E}">
        <p14:creationId xmlns:p14="http://schemas.microsoft.com/office/powerpoint/2010/main" val="12991728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11</a:t>
            </a:fld>
            <a:endParaRPr lang="en-US"/>
          </a:p>
        </p:txBody>
      </p:sp>
    </p:spTree>
    <p:extLst>
      <p:ext uri="{BB962C8B-B14F-4D97-AF65-F5344CB8AC3E}">
        <p14:creationId xmlns:p14="http://schemas.microsoft.com/office/powerpoint/2010/main" val="3832196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12</a:t>
            </a:fld>
            <a:endParaRPr lang="en-US"/>
          </a:p>
        </p:txBody>
      </p:sp>
    </p:spTree>
    <p:extLst>
      <p:ext uri="{BB962C8B-B14F-4D97-AF65-F5344CB8AC3E}">
        <p14:creationId xmlns:p14="http://schemas.microsoft.com/office/powerpoint/2010/main" val="597637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13</a:t>
            </a:fld>
            <a:endParaRPr lang="en-US"/>
          </a:p>
        </p:txBody>
      </p:sp>
    </p:spTree>
    <p:extLst>
      <p:ext uri="{BB962C8B-B14F-4D97-AF65-F5344CB8AC3E}">
        <p14:creationId xmlns:p14="http://schemas.microsoft.com/office/powerpoint/2010/main" val="2543929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smtClean="0"/>
              <a:t>Clic para editar título</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FB551CC1-53A7-9C46-9DEE-929A300AA752}" type="datetime1">
              <a:rPr lang="es-ES" smtClean="0"/>
              <a:t>21/9/19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9131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E52B2E8-1631-0F44-AAB9-F832CEF3ED91}" type="datetime1">
              <a:rPr lang="es-ES" smtClean="0"/>
              <a:t>21/9/19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513658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s-ES" smtClean="0"/>
              <a:t>Clic para editar título</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6F4C0B51-DCAA-8C48-9C3B-09C005A15F6E}" type="datetime1">
              <a:rPr lang="es-ES" smtClean="0"/>
              <a:t>21/9/19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68938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FF10EA2-18CA-7B4F-BBF6-1D21BE6C0B5D}" type="datetime1">
              <a:rPr lang="es-ES" smtClean="0"/>
              <a:t>21/9/19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22489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smtClean="0"/>
              <a:t>Clic para editar título</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F66FA6B1-A0A2-604A-8C00-2B7526D3B9E6}" type="datetime1">
              <a:rPr lang="es-ES" smtClean="0"/>
              <a:t>21/9/19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6305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1D8FAD15-810F-DB42-9A02-867E40635398}" type="datetime1">
              <a:rPr lang="es-ES" smtClean="0"/>
              <a:t>21/9/19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45284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DE722359-88C1-F341-94F5-A6DD26004159}" type="datetime1">
              <a:rPr lang="es-ES" smtClean="0"/>
              <a:t>21/9/19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51409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Date Placeholder 2"/>
          <p:cNvSpPr>
            <a:spLocks noGrp="1"/>
          </p:cNvSpPr>
          <p:nvPr>
            <p:ph type="dt" sz="half" idx="10"/>
          </p:nvPr>
        </p:nvSpPr>
        <p:spPr/>
        <p:txBody>
          <a:bodyPr/>
          <a:lstStyle/>
          <a:p>
            <a:fld id="{231BB8CD-F702-0445-98F7-7F91F814F2B1}" type="datetime1">
              <a:rPr lang="es-ES" smtClean="0"/>
              <a:t>21/9/19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080171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8090432-C8B4-3940-81B6-657145B33DE1}" type="datetime1">
              <a:rPr lang="es-ES" smtClean="0"/>
              <a:t>21/9/19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68308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smtClean="0"/>
              <a:t>Clic para editar título</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B29562F-32A5-504F-B875-39E2B6605B9B}" type="datetime1">
              <a:rPr lang="es-ES" smtClean="0"/>
              <a:t>21/9/19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C8A0B6C-2F0D-9146-B965-5B2E4517E27B}" type="slidenum">
              <a:rPr lang="en-US" smtClean="0"/>
              <a:t>‹Nr.›</a:t>
            </a:fld>
            <a:endParaRPr lang="en-US"/>
          </a:p>
        </p:txBody>
      </p:sp>
    </p:spTree>
    <p:extLst>
      <p:ext uri="{BB962C8B-B14F-4D97-AF65-F5344CB8AC3E}">
        <p14:creationId xmlns:p14="http://schemas.microsoft.com/office/powerpoint/2010/main" val="942583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s-ES" smtClean="0"/>
              <a:t>Clic para editar título</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Arrastre la imagen al marcador de posición o haga clic en el icono para agregar</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1A5899AB-26D8-204B-8DCB-06A48579AB43}" type="datetime1">
              <a:rPr lang="es-ES" smtClean="0"/>
              <a:t>21/9/19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2111313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smtClean="0"/>
              <a:t>Clic para editar título</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24046C1-172E-6948-A732-515F1F1DC49B}" type="datetime1">
              <a:rPr lang="es-ES" smtClean="0"/>
              <a:t>21/9/19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C8A0B6C-2F0D-9146-B965-5B2E4517E27B}" type="slidenum">
              <a:rPr lang="en-US" smtClean="0"/>
              <a:t>‹Nr.›</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34728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4.xml"/><Relationship Id="rId2"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tif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js.cytoscape.org/" TargetMode="External"/><Relationship Id="rId3"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8.xml"/><Relationship Id="rId2" Type="http://schemas.openxmlformats.org/officeDocument/2006/relationships/notesSlide" Target="../notesSlides/notesSlide2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42.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46.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media/image59.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169" y="304800"/>
            <a:ext cx="4138862" cy="2887579"/>
          </a:xfrm>
        </p:spPr>
        <p:txBody>
          <a:bodyPr>
            <a:normAutofit/>
          </a:bodyPr>
          <a:lstStyle/>
          <a:p>
            <a:r>
              <a:rPr lang="en-US" sz="3100" dirty="0" smtClean="0"/>
              <a:t>Universidad Casa Grande</a:t>
            </a:r>
            <a:br>
              <a:rPr lang="en-US" sz="3100" dirty="0" smtClean="0"/>
            </a:br>
            <a:r>
              <a:rPr lang="en-US" sz="3100" dirty="0" smtClean="0"/>
              <a:t/>
            </a:r>
            <a:br>
              <a:rPr lang="en-US" sz="3100" dirty="0" smtClean="0"/>
            </a:br>
            <a:r>
              <a:rPr lang="en-US" sz="3200" dirty="0"/>
              <a:t/>
            </a:r>
            <a:br>
              <a:rPr lang="en-US" sz="3200" dirty="0"/>
            </a:br>
            <a:r>
              <a:rPr lang="en-US" sz="3400" dirty="0"/>
              <a:t/>
            </a:r>
            <a:br>
              <a:rPr lang="en-US" sz="3400" dirty="0"/>
            </a:br>
            <a:r>
              <a:rPr lang="en-US" sz="3400" dirty="0" err="1" smtClean="0"/>
              <a:t>Maestr</a:t>
            </a:r>
            <a:r>
              <a:rPr lang="es-ES" sz="3400" dirty="0" err="1" smtClean="0"/>
              <a:t>ía</a:t>
            </a:r>
            <a:r>
              <a:rPr lang="es-ES" sz="3400" dirty="0" smtClean="0"/>
              <a:t> de Comunicación Digital</a:t>
            </a:r>
            <a:endParaRPr lang="en-US" sz="3400" dirty="0"/>
          </a:p>
        </p:txBody>
      </p:sp>
      <p:sp>
        <p:nvSpPr>
          <p:cNvPr id="3" name="Marcador de contenido 2"/>
          <p:cNvSpPr>
            <a:spLocks noGrp="1"/>
          </p:cNvSpPr>
          <p:nvPr>
            <p:ph idx="1"/>
          </p:nvPr>
        </p:nvSpPr>
        <p:spPr>
          <a:xfrm>
            <a:off x="4251157" y="2623685"/>
            <a:ext cx="7668126" cy="1427748"/>
          </a:xfrm>
        </p:spPr>
        <p:txBody>
          <a:bodyPr>
            <a:normAutofit/>
          </a:bodyPr>
          <a:lstStyle/>
          <a:p>
            <a:pPr algn="ctr"/>
            <a:r>
              <a:rPr lang="es-ES" sz="4200" b="1" dirty="0"/>
              <a:t>Análisis de </a:t>
            </a:r>
            <a:r>
              <a:rPr lang="es-ES" sz="4200" b="1"/>
              <a:t>Datos </a:t>
            </a:r>
            <a:endParaRPr lang="es-ES" sz="4200" b="1" smtClean="0"/>
          </a:p>
          <a:p>
            <a:pPr algn="ctr"/>
            <a:r>
              <a:rPr lang="es-ES" sz="4200" b="1" dirty="0" smtClean="0"/>
              <a:t>en </a:t>
            </a:r>
            <a:r>
              <a:rPr lang="es-ES" sz="4200" b="1" dirty="0"/>
              <a:t>la Comunicación Digital</a:t>
            </a:r>
            <a:r>
              <a:rPr lang="es-ES_tradnl" sz="4200" dirty="0"/>
              <a:t> </a:t>
            </a:r>
            <a:endParaRPr lang="en-US" sz="4200" dirty="0"/>
          </a:p>
        </p:txBody>
      </p:sp>
      <p:sp>
        <p:nvSpPr>
          <p:cNvPr id="4" name="Marcador de texto 3"/>
          <p:cNvSpPr>
            <a:spLocks noGrp="1"/>
          </p:cNvSpPr>
          <p:nvPr>
            <p:ph type="body" sz="half" idx="2"/>
          </p:nvPr>
        </p:nvSpPr>
        <p:spPr>
          <a:xfrm>
            <a:off x="6657473" y="5630779"/>
            <a:ext cx="3376863" cy="514263"/>
          </a:xfrm>
        </p:spPr>
        <p:txBody>
          <a:bodyPr>
            <a:normAutofit/>
          </a:bodyPr>
          <a:lstStyle/>
          <a:p>
            <a:r>
              <a:rPr lang="en-US" sz="2600" dirty="0" smtClean="0">
                <a:solidFill>
                  <a:schemeClr val="tx1"/>
                </a:solidFill>
              </a:rPr>
              <a:t>Lorena Recalde Ph.D.</a:t>
            </a:r>
            <a:endParaRPr lang="en-US" sz="2600" dirty="0">
              <a:solidFill>
                <a:schemeClr val="tx1"/>
              </a:solidFill>
            </a:endParaRPr>
          </a:p>
        </p:txBody>
      </p:sp>
    </p:spTree>
    <p:extLst>
      <p:ext uri="{BB962C8B-B14F-4D97-AF65-F5344CB8AC3E}">
        <p14:creationId xmlns:p14="http://schemas.microsoft.com/office/powerpoint/2010/main" val="229002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smtClean="0"/>
              <a:t>Campos de </a:t>
            </a:r>
            <a:r>
              <a:rPr lang="en-US" dirty="0" err="1" smtClean="0"/>
              <a:t>Investigaci</a:t>
            </a:r>
            <a:r>
              <a:rPr lang="es-ES" dirty="0" err="1" smtClean="0"/>
              <a:t>ón</a:t>
            </a:r>
            <a:endParaRPr lang="en-US" dirty="0"/>
          </a:p>
        </p:txBody>
      </p:sp>
      <p:sp>
        <p:nvSpPr>
          <p:cNvPr id="3" name="Marcador de contenido 2"/>
          <p:cNvSpPr>
            <a:spLocks noGrp="1"/>
          </p:cNvSpPr>
          <p:nvPr>
            <p:ph sz="half" idx="1"/>
          </p:nvPr>
        </p:nvSpPr>
        <p:spPr>
          <a:xfrm>
            <a:off x="773394" y="1845734"/>
            <a:ext cx="2672617" cy="4023360"/>
          </a:xfrm>
        </p:spPr>
        <p:txBody>
          <a:bodyPr/>
          <a:lstStyle/>
          <a:p>
            <a:r>
              <a:rPr lang="en-US" dirty="0"/>
              <a:t>political opinion mining </a:t>
            </a:r>
          </a:p>
        </p:txBody>
      </p:sp>
      <p:sp>
        <p:nvSpPr>
          <p:cNvPr id="4" name="Marcador de contenido 3"/>
          <p:cNvSpPr>
            <a:spLocks noGrp="1"/>
          </p:cNvSpPr>
          <p:nvPr>
            <p:ph sz="half" idx="2"/>
          </p:nvPr>
        </p:nvSpPr>
        <p:spPr>
          <a:xfrm>
            <a:off x="4164530" y="1845734"/>
            <a:ext cx="3166712" cy="4023360"/>
          </a:xfrm>
        </p:spPr>
        <p:txBody>
          <a:bodyPr/>
          <a:lstStyle/>
          <a:p>
            <a:r>
              <a:rPr lang="en-US" dirty="0"/>
              <a:t>political ideology monitoring </a:t>
            </a:r>
            <a:endParaRPr lang="en-US" altLang="ko-KR" b="1" dirty="0"/>
          </a:p>
          <a:p>
            <a:endParaRPr lang="en-US" dirty="0"/>
          </a:p>
        </p:txBody>
      </p:sp>
      <p:sp>
        <p:nvSpPr>
          <p:cNvPr id="5" name="Marcador de número de diapositiva 4"/>
          <p:cNvSpPr>
            <a:spLocks noGrp="1"/>
          </p:cNvSpPr>
          <p:nvPr>
            <p:ph type="sldNum" sz="quarter" idx="12"/>
          </p:nvPr>
        </p:nvSpPr>
        <p:spPr/>
        <p:txBody>
          <a:bodyPr/>
          <a:lstStyle/>
          <a:p>
            <a:fld id="{6D22F896-40B5-4ADD-8801-0D06FADFA095}" type="slidenum">
              <a:rPr lang="en-US" sz="1600" smtClean="0"/>
              <a:t>10</a:t>
            </a:fld>
            <a:endParaRPr lang="en-US" sz="1600" dirty="0"/>
          </a:p>
        </p:txBody>
      </p:sp>
      <p:sp>
        <p:nvSpPr>
          <p:cNvPr id="6" name="Marcador de contenido 3"/>
          <p:cNvSpPr txBox="1">
            <a:spLocks/>
          </p:cNvSpPr>
          <p:nvPr/>
        </p:nvSpPr>
        <p:spPr>
          <a:xfrm>
            <a:off x="7725877" y="1859460"/>
            <a:ext cx="3429803"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t>Social entity recommendation</a:t>
            </a:r>
            <a:endParaRPr lang="en-US" altLang="ko-KR" b="1" dirty="0" smtClean="0"/>
          </a:p>
          <a:p>
            <a:endParaRPr lang="en-US" dirty="0"/>
          </a:p>
        </p:txBody>
      </p:sp>
      <p:pic>
        <p:nvPicPr>
          <p:cNvPr id="7" name="Imagen 6"/>
          <p:cNvPicPr>
            <a:picLocks noChangeAspect="1"/>
          </p:cNvPicPr>
          <p:nvPr/>
        </p:nvPicPr>
        <p:blipFill>
          <a:blip r:embed="rId2"/>
          <a:stretch>
            <a:fillRect/>
          </a:stretch>
        </p:blipFill>
        <p:spPr>
          <a:xfrm>
            <a:off x="3950063" y="2498897"/>
            <a:ext cx="3619869" cy="3628028"/>
          </a:xfrm>
          <a:prstGeom prst="rect">
            <a:avLst/>
          </a:prstGeom>
        </p:spPr>
      </p:pic>
      <p:cxnSp>
        <p:nvCxnSpPr>
          <p:cNvPr id="9" name="Conector recto 8"/>
          <p:cNvCxnSpPr/>
          <p:nvPr/>
        </p:nvCxnSpPr>
        <p:spPr>
          <a:xfrm flipH="1">
            <a:off x="3940935" y="1845734"/>
            <a:ext cx="18257" cy="4487503"/>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1" name="Conector recto 10"/>
          <p:cNvCxnSpPr/>
          <p:nvPr/>
        </p:nvCxnSpPr>
        <p:spPr>
          <a:xfrm flipH="1">
            <a:off x="7560804" y="1835031"/>
            <a:ext cx="18257" cy="4487503"/>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2" name="Marcador de contenido 3"/>
          <p:cNvPicPr>
            <a:picLocks noChangeAspect="1"/>
          </p:cNvPicPr>
          <p:nvPr/>
        </p:nvPicPr>
        <p:blipFill rotWithShape="1">
          <a:blip r:embed="rId3"/>
          <a:srcRect l="10515"/>
          <a:stretch/>
        </p:blipFill>
        <p:spPr>
          <a:xfrm>
            <a:off x="277918" y="2513886"/>
            <a:ext cx="3653888" cy="2687055"/>
          </a:xfrm>
          <a:prstGeom prst="rect">
            <a:avLst/>
          </a:prstGeom>
        </p:spPr>
      </p:pic>
      <p:pic>
        <p:nvPicPr>
          <p:cNvPr id="13" name="Imagen 12"/>
          <p:cNvPicPr>
            <a:picLocks noChangeAspect="1"/>
          </p:cNvPicPr>
          <p:nvPr/>
        </p:nvPicPr>
        <p:blipFill>
          <a:blip r:embed="rId4"/>
          <a:stretch>
            <a:fillRect/>
          </a:stretch>
        </p:blipFill>
        <p:spPr>
          <a:xfrm>
            <a:off x="8073985" y="2188385"/>
            <a:ext cx="3216107" cy="3012556"/>
          </a:xfrm>
          <a:prstGeom prst="rect">
            <a:avLst/>
          </a:prstGeom>
        </p:spPr>
      </p:pic>
      <p:pic>
        <p:nvPicPr>
          <p:cNvPr id="14" name="Imagen 13"/>
          <p:cNvPicPr>
            <a:picLocks noChangeAspect="1"/>
          </p:cNvPicPr>
          <p:nvPr/>
        </p:nvPicPr>
        <p:blipFill rotWithShape="1">
          <a:blip r:embed="rId5"/>
          <a:srcRect l="1249" r="1915"/>
          <a:stretch/>
        </p:blipFill>
        <p:spPr>
          <a:xfrm>
            <a:off x="7661709" y="4312911"/>
            <a:ext cx="4299284" cy="1877318"/>
          </a:xfrm>
          <a:prstGeom prst="rect">
            <a:avLst/>
          </a:prstGeom>
        </p:spPr>
      </p:pic>
    </p:spTree>
    <p:extLst>
      <p:ext uri="{BB962C8B-B14F-4D97-AF65-F5344CB8AC3E}">
        <p14:creationId xmlns:p14="http://schemas.microsoft.com/office/powerpoint/2010/main" val="17310945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altLang="ko-KR" sz="4400" dirty="0"/>
              <a:t>Facebook</a:t>
            </a:r>
            <a:endParaRPr lang="en-US" sz="44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11</a:t>
            </a:fld>
            <a:endParaRPr lang="en-US" sz="1600" dirty="0"/>
          </a:p>
        </p:txBody>
      </p:sp>
      <p:sp>
        <p:nvSpPr>
          <p:cNvPr id="6" name="Rectángulo 5"/>
          <p:cNvSpPr/>
          <p:nvPr/>
        </p:nvSpPr>
        <p:spPr>
          <a:xfrm>
            <a:off x="1097280" y="2202043"/>
            <a:ext cx="10352598" cy="3539430"/>
          </a:xfrm>
          <a:prstGeom prst="rect">
            <a:avLst/>
          </a:prstGeom>
        </p:spPr>
        <p:txBody>
          <a:bodyPr wrap="square">
            <a:spAutoFit/>
          </a:bodyPr>
          <a:lstStyle/>
          <a:p>
            <a:r>
              <a:rPr lang="en-US" altLang="ko-KR" sz="2800" dirty="0" err="1"/>
              <a:t>Parece</a:t>
            </a:r>
            <a:r>
              <a:rPr lang="en-US" altLang="ko-KR" sz="2800" dirty="0"/>
              <a:t> </a:t>
            </a:r>
            <a:r>
              <a:rPr lang="en-US" altLang="ko-KR" sz="2800" dirty="0" err="1"/>
              <a:t>que</a:t>
            </a:r>
            <a:r>
              <a:rPr lang="en-US" altLang="ko-KR" sz="2800" dirty="0"/>
              <a:t> </a:t>
            </a:r>
            <a:r>
              <a:rPr lang="en-US" altLang="ko-KR" sz="2800" dirty="0" err="1"/>
              <a:t>todos</a:t>
            </a:r>
            <a:r>
              <a:rPr lang="en-US" altLang="ko-KR" sz="2800" dirty="0"/>
              <a:t> </a:t>
            </a:r>
            <a:r>
              <a:rPr lang="en-US" altLang="ko-KR" sz="2800" dirty="0" err="1"/>
              <a:t>están</a:t>
            </a:r>
            <a:r>
              <a:rPr lang="en-US" altLang="ko-KR" sz="2800" dirty="0"/>
              <a:t> en Facebook en </a:t>
            </a:r>
            <a:r>
              <a:rPr lang="en-US" altLang="ko-KR" sz="2800" dirty="0" err="1"/>
              <a:t>estos</a:t>
            </a:r>
            <a:r>
              <a:rPr lang="en-US" altLang="ko-KR" sz="2800" dirty="0"/>
              <a:t> </a:t>
            </a:r>
            <a:r>
              <a:rPr lang="en-US" altLang="ko-KR" sz="2800" dirty="0" err="1"/>
              <a:t>días</a:t>
            </a:r>
            <a:r>
              <a:rPr lang="en-US" altLang="ko-KR" sz="2800" dirty="0"/>
              <a:t>: </a:t>
            </a:r>
            <a:r>
              <a:rPr lang="en-US" altLang="ko-KR" sz="2800" dirty="0" err="1" smtClean="0"/>
              <a:t>gente</a:t>
            </a:r>
            <a:r>
              <a:rPr lang="en-US" altLang="ko-KR" sz="2800" dirty="0" smtClean="0"/>
              <a:t> </a:t>
            </a:r>
            <a:r>
              <a:rPr lang="en-US" altLang="ko-KR" sz="2800" dirty="0" err="1" smtClean="0"/>
              <a:t>que</a:t>
            </a:r>
            <a:r>
              <a:rPr lang="en-US" altLang="ko-KR" sz="2800" dirty="0" smtClean="0"/>
              <a:t> </a:t>
            </a:r>
            <a:r>
              <a:rPr lang="en-US" altLang="ko-KR" sz="2800" dirty="0" err="1" smtClean="0"/>
              <a:t>socializa</a:t>
            </a:r>
            <a:r>
              <a:rPr lang="en-US" altLang="ko-KR" sz="2800" dirty="0" smtClean="0"/>
              <a:t>; </a:t>
            </a:r>
            <a:r>
              <a:rPr lang="en-US" altLang="ko-KR" sz="2800" dirty="0" err="1" smtClean="0"/>
              <a:t>empresas</a:t>
            </a:r>
            <a:r>
              <a:rPr lang="en-US" altLang="ko-KR" sz="2800" dirty="0" smtClean="0"/>
              <a:t> </a:t>
            </a:r>
            <a:r>
              <a:rPr lang="en-US" altLang="ko-KR" sz="2800" dirty="0" err="1" smtClean="0"/>
              <a:t>que</a:t>
            </a:r>
            <a:r>
              <a:rPr lang="en-US" altLang="ko-KR" sz="2800" dirty="0" smtClean="0"/>
              <a:t> </a:t>
            </a:r>
            <a:r>
              <a:rPr lang="en-US" altLang="ko-KR" sz="2800" dirty="0" err="1" smtClean="0"/>
              <a:t>tratan</a:t>
            </a:r>
            <a:r>
              <a:rPr lang="en-US" altLang="ko-KR" sz="2800" dirty="0" smtClean="0"/>
              <a:t> de </a:t>
            </a:r>
            <a:r>
              <a:rPr lang="en-US" altLang="ko-KR" sz="2800" dirty="0" err="1" smtClean="0"/>
              <a:t>atraer</a:t>
            </a:r>
            <a:r>
              <a:rPr lang="en-US" altLang="ko-KR" sz="2800" dirty="0" smtClean="0"/>
              <a:t> la </a:t>
            </a:r>
            <a:r>
              <a:rPr lang="en-US" altLang="ko-KR" sz="2800" dirty="0" err="1" smtClean="0"/>
              <a:t>atenci</a:t>
            </a:r>
            <a:r>
              <a:rPr lang="es-ES" altLang="ko-KR" sz="2800" dirty="0" err="1" smtClean="0"/>
              <a:t>ón</a:t>
            </a:r>
            <a:r>
              <a:rPr lang="es-ES" altLang="ko-KR" sz="2800" dirty="0" smtClean="0"/>
              <a:t> de esa gente, </a:t>
            </a:r>
            <a:r>
              <a:rPr lang="es-ES" altLang="ko-KR" sz="2800" dirty="0" err="1" smtClean="0"/>
              <a:t>etc</a:t>
            </a:r>
            <a:r>
              <a:rPr lang="en-US" altLang="ko-KR" sz="2800" dirty="0" smtClean="0"/>
              <a:t>. </a:t>
            </a:r>
          </a:p>
          <a:p>
            <a:endParaRPr lang="en-US" altLang="ko-KR" sz="2800" dirty="0"/>
          </a:p>
          <a:p>
            <a:r>
              <a:rPr lang="en-US" altLang="ko-KR" sz="2800" dirty="0" err="1" smtClean="0"/>
              <a:t>Pero</a:t>
            </a:r>
            <a:r>
              <a:rPr lang="en-US" altLang="ko-KR" sz="2800" dirty="0" smtClean="0"/>
              <a:t> </a:t>
            </a:r>
            <a:r>
              <a:rPr lang="en-US" altLang="ko-KR" sz="2800" dirty="0"/>
              <a:t>lo </a:t>
            </a:r>
            <a:r>
              <a:rPr lang="en-US" altLang="ko-KR" sz="2800" dirty="0" err="1"/>
              <a:t>mismo</a:t>
            </a:r>
            <a:r>
              <a:rPr lang="en-US" altLang="ko-KR" sz="2800" dirty="0"/>
              <a:t> </a:t>
            </a:r>
            <a:r>
              <a:rPr lang="en-US" altLang="ko-KR" sz="2800" dirty="0" err="1"/>
              <a:t>es</a:t>
            </a:r>
            <a:r>
              <a:rPr lang="en-US" altLang="ko-KR" sz="2800" dirty="0"/>
              <a:t> </a:t>
            </a:r>
            <a:r>
              <a:rPr lang="en-US" altLang="ko-KR" sz="2800" dirty="0" err="1"/>
              <a:t>cierto</a:t>
            </a:r>
            <a:r>
              <a:rPr lang="en-US" altLang="ko-KR" sz="2800" dirty="0"/>
              <a:t> para </a:t>
            </a:r>
            <a:r>
              <a:rPr lang="en-US" altLang="ko-KR" sz="2800" dirty="0" err="1"/>
              <a:t>otras</a:t>
            </a:r>
            <a:r>
              <a:rPr lang="en-US" altLang="ko-KR" sz="2800" dirty="0"/>
              <a:t> </a:t>
            </a:r>
            <a:r>
              <a:rPr lang="en-US" altLang="ko-KR" sz="2800" dirty="0" err="1"/>
              <a:t>redes</a:t>
            </a:r>
            <a:r>
              <a:rPr lang="en-US" altLang="ko-KR" sz="2800" dirty="0"/>
              <a:t> </a:t>
            </a:r>
            <a:r>
              <a:rPr lang="en-US" altLang="ko-KR" sz="2800" dirty="0" err="1"/>
              <a:t>sociales</a:t>
            </a:r>
            <a:r>
              <a:rPr lang="en-US" altLang="ko-KR" sz="2800" dirty="0"/>
              <a:t> </a:t>
            </a:r>
            <a:r>
              <a:rPr lang="en-US" altLang="ko-KR" sz="2800" dirty="0" err="1"/>
              <a:t>más</a:t>
            </a:r>
            <a:r>
              <a:rPr lang="en-US" altLang="ko-KR" sz="2800" dirty="0"/>
              <a:t> </a:t>
            </a:r>
            <a:r>
              <a:rPr lang="en-US" altLang="ko-KR" sz="2800" dirty="0" err="1"/>
              <a:t>antiguas</a:t>
            </a:r>
            <a:r>
              <a:rPr lang="en-US" altLang="ko-KR" sz="2800" dirty="0"/>
              <a:t> </a:t>
            </a:r>
            <a:r>
              <a:rPr lang="en-US" altLang="ko-KR" sz="2800" dirty="0" err="1"/>
              <a:t>como</a:t>
            </a:r>
            <a:r>
              <a:rPr lang="en-US" altLang="ko-KR" sz="2800" dirty="0"/>
              <a:t> LinkedIn, Friendster y </a:t>
            </a:r>
            <a:r>
              <a:rPr lang="en-US" altLang="ko-KR" sz="2800" dirty="0" err="1"/>
              <a:t>MySpace</a:t>
            </a:r>
            <a:r>
              <a:rPr lang="en-US" altLang="ko-KR" sz="2800" dirty="0"/>
              <a:t>. El </a:t>
            </a:r>
            <a:r>
              <a:rPr lang="en-US" altLang="ko-KR" sz="2800" dirty="0" err="1"/>
              <a:t>alcance</a:t>
            </a:r>
            <a:r>
              <a:rPr lang="en-US" altLang="ko-KR" sz="2800" dirty="0"/>
              <a:t> de Facebook </a:t>
            </a:r>
            <a:r>
              <a:rPr lang="en-US" altLang="ko-KR" sz="2800" dirty="0" err="1"/>
              <a:t>va</a:t>
            </a:r>
            <a:r>
              <a:rPr lang="en-US" altLang="ko-KR" sz="2800" dirty="0"/>
              <a:t> mucho </a:t>
            </a:r>
            <a:r>
              <a:rPr lang="en-US" altLang="ko-KR" sz="2800" dirty="0" err="1"/>
              <a:t>más</a:t>
            </a:r>
            <a:r>
              <a:rPr lang="en-US" altLang="ko-KR" sz="2800" dirty="0"/>
              <a:t> </a:t>
            </a:r>
            <a:r>
              <a:rPr lang="en-US" altLang="ko-KR" sz="2800" dirty="0" err="1"/>
              <a:t>allá</a:t>
            </a:r>
            <a:r>
              <a:rPr lang="en-US" altLang="ko-KR" sz="2800" dirty="0"/>
              <a:t> de </a:t>
            </a:r>
            <a:r>
              <a:rPr lang="en-US" altLang="ko-KR" sz="2800" dirty="0" err="1"/>
              <a:t>estos</a:t>
            </a:r>
            <a:r>
              <a:rPr lang="en-US" altLang="ko-KR" sz="2800" dirty="0"/>
              <a:t>; </a:t>
            </a:r>
            <a:r>
              <a:rPr lang="en-US" altLang="ko-KR" sz="2800" dirty="0" smtClean="0"/>
              <a:t>el </a:t>
            </a:r>
            <a:r>
              <a:rPr lang="en-US" altLang="ko-KR" sz="2800" dirty="0" err="1"/>
              <a:t>estacionamiento</a:t>
            </a:r>
            <a:r>
              <a:rPr lang="en-US" altLang="ko-KR" sz="2800" dirty="0"/>
              <a:t> de la </a:t>
            </a:r>
            <a:r>
              <a:rPr lang="en-US" altLang="ko-KR" sz="2800" dirty="0" err="1"/>
              <a:t>calle</a:t>
            </a:r>
            <a:r>
              <a:rPr lang="en-US" altLang="ko-KR" sz="2800" dirty="0"/>
              <a:t> principal de mi </a:t>
            </a:r>
            <a:r>
              <a:rPr lang="en-US" altLang="ko-KR" sz="2800" dirty="0" err="1"/>
              <a:t>pequeño</a:t>
            </a:r>
            <a:r>
              <a:rPr lang="en-US" altLang="ko-KR" sz="2800" dirty="0"/>
              <a:t> pueblo </a:t>
            </a:r>
            <a:r>
              <a:rPr lang="en-US" altLang="ko-KR" sz="2800" dirty="0" err="1"/>
              <a:t>muestra</a:t>
            </a:r>
            <a:r>
              <a:rPr lang="en-US" altLang="ko-KR" sz="2800" dirty="0"/>
              <a:t> con </a:t>
            </a:r>
            <a:r>
              <a:rPr lang="en-US" altLang="ko-KR" sz="2800" dirty="0" err="1"/>
              <a:t>orgullo</a:t>
            </a:r>
            <a:r>
              <a:rPr lang="en-US" altLang="ko-KR" sz="2800" dirty="0"/>
              <a:t> un cartel de "Like Us On Facebook". </a:t>
            </a:r>
            <a:endParaRPr lang="en-US" altLang="ko-KR" sz="2800" dirty="0" smtClean="0"/>
          </a:p>
          <a:p>
            <a:endParaRPr lang="en-US" altLang="ko-KR" sz="2800" dirty="0"/>
          </a:p>
        </p:txBody>
      </p:sp>
    </p:spTree>
    <p:extLst>
      <p:ext uri="{BB962C8B-B14F-4D97-AF65-F5344CB8AC3E}">
        <p14:creationId xmlns:p14="http://schemas.microsoft.com/office/powerpoint/2010/main" val="4504232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altLang="ko-KR" sz="4400"/>
              <a:t>Facebook</a:t>
            </a:r>
            <a:endParaRPr lang="en-US" sz="44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12</a:t>
            </a:fld>
            <a:endParaRPr lang="en-US" sz="1600" dirty="0"/>
          </a:p>
        </p:txBody>
      </p:sp>
      <p:sp>
        <p:nvSpPr>
          <p:cNvPr id="6" name="Rectángulo 5"/>
          <p:cNvSpPr/>
          <p:nvPr/>
        </p:nvSpPr>
        <p:spPr>
          <a:xfrm>
            <a:off x="1097280" y="2202043"/>
            <a:ext cx="10352598" cy="3108543"/>
          </a:xfrm>
          <a:prstGeom prst="rect">
            <a:avLst/>
          </a:prstGeom>
        </p:spPr>
        <p:txBody>
          <a:bodyPr wrap="square">
            <a:spAutoFit/>
          </a:bodyPr>
          <a:lstStyle/>
          <a:p>
            <a:r>
              <a:rPr lang="en-US" altLang="ko-KR" sz="2800" dirty="0" err="1"/>
              <a:t>Cada</a:t>
            </a:r>
            <a:r>
              <a:rPr lang="en-US" altLang="ko-KR" sz="2800" dirty="0"/>
              <a:t> </a:t>
            </a:r>
            <a:r>
              <a:rPr lang="en-US" altLang="ko-KR" sz="2800" dirty="0" err="1"/>
              <a:t>vez</a:t>
            </a:r>
            <a:r>
              <a:rPr lang="en-US" altLang="ko-KR" sz="2800" dirty="0"/>
              <a:t> </a:t>
            </a:r>
            <a:r>
              <a:rPr lang="en-US" altLang="ko-KR" sz="2800" dirty="0" err="1"/>
              <a:t>más</a:t>
            </a:r>
            <a:r>
              <a:rPr lang="en-US" altLang="ko-KR" sz="2800" dirty="0"/>
              <a:t> </a:t>
            </a:r>
            <a:r>
              <a:rPr lang="en-US" altLang="ko-KR" sz="2800" dirty="0" err="1"/>
              <a:t>aplicaciones</a:t>
            </a:r>
            <a:r>
              <a:rPr lang="en-US" altLang="ko-KR" sz="2800" dirty="0"/>
              <a:t> de Internet </a:t>
            </a:r>
            <a:r>
              <a:rPr lang="en-US" altLang="ko-KR" sz="2800" dirty="0" err="1"/>
              <a:t>están</a:t>
            </a:r>
            <a:r>
              <a:rPr lang="en-US" altLang="ko-KR" sz="2800" dirty="0"/>
              <a:t> </a:t>
            </a:r>
            <a:r>
              <a:rPr lang="en-US" altLang="ko-KR" sz="2800" dirty="0" err="1"/>
              <a:t>permitiendo</a:t>
            </a:r>
            <a:r>
              <a:rPr lang="en-US" altLang="ko-KR" sz="2800" dirty="0"/>
              <a:t> a los </a:t>
            </a:r>
            <a:r>
              <a:rPr lang="en-US" altLang="ko-KR" sz="2800" dirty="0" err="1"/>
              <a:t>usuarios</a:t>
            </a:r>
            <a:r>
              <a:rPr lang="en-US" altLang="ko-KR" sz="2800" dirty="0"/>
              <a:t> </a:t>
            </a:r>
            <a:r>
              <a:rPr lang="en-US" altLang="ko-KR" sz="2800" dirty="0" err="1"/>
              <a:t>iniciar</a:t>
            </a:r>
            <a:r>
              <a:rPr lang="en-US" altLang="ko-KR" sz="2800" dirty="0"/>
              <a:t> </a:t>
            </a:r>
            <a:r>
              <a:rPr lang="en-US" altLang="ko-KR" sz="2800" dirty="0" err="1"/>
              <a:t>sesión</a:t>
            </a:r>
            <a:r>
              <a:rPr lang="en-US" altLang="ko-KR" sz="2800" dirty="0"/>
              <a:t> con </a:t>
            </a:r>
            <a:r>
              <a:rPr lang="en-US" altLang="ko-KR" sz="2800" dirty="0" err="1"/>
              <a:t>su</a:t>
            </a:r>
            <a:r>
              <a:rPr lang="en-US" altLang="ko-KR" sz="2800" dirty="0"/>
              <a:t> </a:t>
            </a:r>
            <a:r>
              <a:rPr lang="en-US" altLang="ko-KR" sz="2800" dirty="0" err="1"/>
              <a:t>cuenta</a:t>
            </a:r>
            <a:r>
              <a:rPr lang="en-US" altLang="ko-KR" sz="2800" dirty="0"/>
              <a:t> de Facebook, </a:t>
            </a:r>
            <a:r>
              <a:rPr lang="en-US" altLang="ko-KR" sz="2800" dirty="0" err="1"/>
              <a:t>es</a:t>
            </a:r>
            <a:r>
              <a:rPr lang="en-US" altLang="ko-KR" sz="2800" dirty="0"/>
              <a:t> </a:t>
            </a:r>
            <a:r>
              <a:rPr lang="en-US" altLang="ko-KR" sz="2800" dirty="0" err="1"/>
              <a:t>una</a:t>
            </a:r>
            <a:r>
              <a:rPr lang="en-US" altLang="ko-KR" sz="2800" dirty="0"/>
              <a:t> </a:t>
            </a:r>
            <a:r>
              <a:rPr lang="en-US" altLang="ko-KR" sz="2800" dirty="0" err="1"/>
              <a:t>suposición</a:t>
            </a:r>
            <a:r>
              <a:rPr lang="en-US" altLang="ko-KR" sz="2800" dirty="0"/>
              <a:t> </a:t>
            </a:r>
            <a:r>
              <a:rPr lang="en-US" altLang="ko-KR" sz="2800" dirty="0" err="1"/>
              <a:t>segura</a:t>
            </a:r>
            <a:r>
              <a:rPr lang="en-US" altLang="ko-KR" sz="2800" dirty="0"/>
              <a:t> de </a:t>
            </a:r>
            <a:r>
              <a:rPr lang="en-US" altLang="ko-KR" sz="2800" dirty="0" err="1"/>
              <a:t>que</a:t>
            </a:r>
            <a:r>
              <a:rPr lang="en-US" altLang="ko-KR" sz="2800" dirty="0"/>
              <a:t> la </a:t>
            </a:r>
            <a:r>
              <a:rPr lang="en-US" altLang="ko-KR" sz="2800" dirty="0" err="1"/>
              <a:t>mayoría</a:t>
            </a:r>
            <a:r>
              <a:rPr lang="en-US" altLang="ko-KR" sz="2800" dirty="0"/>
              <a:t> de los </a:t>
            </a:r>
            <a:r>
              <a:rPr lang="en-US" altLang="ko-KR" sz="2800" dirty="0" err="1"/>
              <a:t>usuarios</a:t>
            </a:r>
            <a:r>
              <a:rPr lang="en-US" altLang="ko-KR" sz="2800" dirty="0"/>
              <a:t> </a:t>
            </a:r>
            <a:r>
              <a:rPr lang="en-US" altLang="ko-KR" sz="2800" dirty="0" err="1"/>
              <a:t>tendrán</a:t>
            </a:r>
            <a:r>
              <a:rPr lang="en-US" altLang="ko-KR" sz="2800" dirty="0"/>
              <a:t> </a:t>
            </a:r>
            <a:r>
              <a:rPr lang="en-US" altLang="ko-KR" sz="2800" dirty="0" err="1"/>
              <a:t>una</a:t>
            </a:r>
            <a:r>
              <a:rPr lang="en-US" altLang="ko-KR" sz="2800" dirty="0"/>
              <a:t>. </a:t>
            </a:r>
          </a:p>
          <a:p>
            <a:endParaRPr lang="en-US" altLang="ko-KR" sz="2800" dirty="0" smtClean="0"/>
          </a:p>
          <a:p>
            <a:r>
              <a:rPr lang="en-US" altLang="ko-KR" sz="2800" dirty="0" smtClean="0"/>
              <a:t>Las </a:t>
            </a:r>
            <a:r>
              <a:rPr lang="en-US" altLang="ko-KR" sz="2800" dirty="0" err="1"/>
              <a:t>empresas</a:t>
            </a:r>
            <a:r>
              <a:rPr lang="en-US" altLang="ko-KR" sz="2800" dirty="0"/>
              <a:t> </a:t>
            </a:r>
            <a:r>
              <a:rPr lang="en-US" altLang="ko-KR" sz="2800" dirty="0" err="1"/>
              <a:t>están</a:t>
            </a:r>
            <a:r>
              <a:rPr lang="en-US" altLang="ko-KR" sz="2800" dirty="0"/>
              <a:t> </a:t>
            </a:r>
            <a:r>
              <a:rPr lang="en-US" altLang="ko-KR" sz="2800" dirty="0" err="1"/>
              <a:t>pidiendo</a:t>
            </a:r>
            <a:r>
              <a:rPr lang="en-US" altLang="ko-KR" sz="2800" dirty="0"/>
              <a:t> a los </a:t>
            </a:r>
            <a:r>
              <a:rPr lang="en-US" altLang="ko-KR" sz="2800" dirty="0" err="1"/>
              <a:t>autónomos</a:t>
            </a:r>
            <a:r>
              <a:rPr lang="en-US" altLang="ko-KR" sz="2800" dirty="0"/>
              <a:t> </a:t>
            </a:r>
            <a:r>
              <a:rPr lang="en-US" altLang="ko-KR" sz="2800" dirty="0" err="1"/>
              <a:t>una</a:t>
            </a:r>
            <a:r>
              <a:rPr lang="en-US" altLang="ko-KR" sz="2800" dirty="0"/>
              <a:t> </a:t>
            </a:r>
            <a:r>
              <a:rPr lang="en-US" altLang="ko-KR" sz="2800" dirty="0" err="1"/>
              <a:t>integración</a:t>
            </a:r>
            <a:r>
              <a:rPr lang="en-US" altLang="ko-KR" sz="2800" dirty="0"/>
              <a:t> </a:t>
            </a:r>
            <a:r>
              <a:rPr lang="en-US" altLang="ko-KR" sz="2800" dirty="0" err="1"/>
              <a:t>más</a:t>
            </a:r>
            <a:r>
              <a:rPr lang="en-US" altLang="ko-KR" sz="2800" dirty="0"/>
              <a:t> </a:t>
            </a:r>
            <a:r>
              <a:rPr lang="en-US" altLang="ko-KR" sz="2800" dirty="0" err="1"/>
              <a:t>profunda</a:t>
            </a:r>
            <a:r>
              <a:rPr lang="en-US" altLang="ko-KR" sz="2800" dirty="0"/>
              <a:t> de Facebook en </a:t>
            </a:r>
            <a:r>
              <a:rPr lang="en-US" altLang="ko-KR" sz="2800" dirty="0" err="1"/>
              <a:t>sus</a:t>
            </a:r>
            <a:r>
              <a:rPr lang="en-US" altLang="ko-KR" sz="2800" dirty="0"/>
              <a:t> </a:t>
            </a:r>
            <a:r>
              <a:rPr lang="en-US" altLang="ko-KR" sz="2800" dirty="0" err="1"/>
              <a:t>proyectos</a:t>
            </a:r>
            <a:r>
              <a:rPr lang="en-US" altLang="ko-KR" sz="2800" dirty="0"/>
              <a:t>. </a:t>
            </a:r>
            <a:r>
              <a:rPr lang="en-US" altLang="ko-KR" sz="2800" dirty="0" err="1"/>
              <a:t>Es</a:t>
            </a:r>
            <a:r>
              <a:rPr lang="en-US" altLang="ko-KR" sz="2800" dirty="0"/>
              <a:t> </a:t>
            </a:r>
            <a:r>
              <a:rPr lang="en-US" altLang="ko-KR" sz="2800" dirty="0" err="1"/>
              <a:t>prácticamente</a:t>
            </a:r>
            <a:r>
              <a:rPr lang="en-US" altLang="ko-KR" sz="2800" dirty="0"/>
              <a:t> </a:t>
            </a:r>
            <a:r>
              <a:rPr lang="en-US" altLang="ko-KR" sz="2800" dirty="0" err="1"/>
              <a:t>una</a:t>
            </a:r>
            <a:r>
              <a:rPr lang="en-US" altLang="ko-KR" sz="2800" dirty="0"/>
              <a:t> palabra de </a:t>
            </a:r>
            <a:r>
              <a:rPr lang="en-US" altLang="ko-KR" sz="2800" dirty="0" err="1"/>
              <a:t>moda</a:t>
            </a:r>
            <a:r>
              <a:rPr lang="en-US" altLang="ko-KR" sz="2800" dirty="0"/>
              <a:t>. ¿</a:t>
            </a:r>
            <a:r>
              <a:rPr lang="en-US" altLang="ko-KR" sz="2800" dirty="0" err="1"/>
              <a:t>Pero</a:t>
            </a:r>
            <a:r>
              <a:rPr lang="en-US" altLang="ko-KR" sz="2800" dirty="0"/>
              <a:t> </a:t>
            </a:r>
            <a:r>
              <a:rPr lang="en-US" altLang="ko-KR" sz="2800" dirty="0" err="1"/>
              <a:t>por</a:t>
            </a:r>
            <a:r>
              <a:rPr lang="en-US" altLang="ko-KR" sz="2800" dirty="0"/>
              <a:t> </a:t>
            </a:r>
            <a:r>
              <a:rPr lang="en-US" altLang="ko-KR" sz="2800" dirty="0" err="1"/>
              <a:t>qué</a:t>
            </a:r>
            <a:r>
              <a:rPr lang="en-US" altLang="ko-KR" sz="2800" dirty="0"/>
              <a:t> </a:t>
            </a:r>
            <a:r>
              <a:rPr lang="en-US" altLang="ko-KR" sz="2800" dirty="0" err="1"/>
              <a:t>tanto</a:t>
            </a:r>
            <a:r>
              <a:rPr lang="en-US" altLang="ko-KR" sz="2800" dirty="0"/>
              <a:t> </a:t>
            </a:r>
            <a:r>
              <a:rPr lang="en-US" altLang="ko-KR" sz="2800" dirty="0" err="1"/>
              <a:t>alboroto</a:t>
            </a:r>
            <a:r>
              <a:rPr lang="en-US" altLang="ko-KR" sz="2800" dirty="0"/>
              <a:t>?</a:t>
            </a:r>
            <a:endParaRPr lang="ko-KR" altLang="en-US" sz="2800" dirty="0"/>
          </a:p>
        </p:txBody>
      </p:sp>
    </p:spTree>
    <p:extLst>
      <p:ext uri="{BB962C8B-B14F-4D97-AF65-F5344CB8AC3E}">
        <p14:creationId xmlns:p14="http://schemas.microsoft.com/office/powerpoint/2010/main" val="4695699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altLang="ko-KR" sz="4400"/>
              <a:t>Facebook</a:t>
            </a:r>
            <a:endParaRPr lang="en-US" sz="44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13</a:t>
            </a:fld>
            <a:endParaRPr lang="en-US" sz="1600" dirty="0"/>
          </a:p>
        </p:txBody>
      </p:sp>
      <p:sp>
        <p:nvSpPr>
          <p:cNvPr id="6" name="Rectángulo 5"/>
          <p:cNvSpPr/>
          <p:nvPr/>
        </p:nvSpPr>
        <p:spPr>
          <a:xfrm>
            <a:off x="1097280" y="2202043"/>
            <a:ext cx="10352598" cy="4524315"/>
          </a:xfrm>
          <a:prstGeom prst="rect">
            <a:avLst/>
          </a:prstGeom>
        </p:spPr>
        <p:txBody>
          <a:bodyPr wrap="square">
            <a:spAutoFit/>
          </a:bodyPr>
          <a:lstStyle/>
          <a:p>
            <a:r>
              <a:rPr lang="en-US" altLang="ko-KR" sz="2400" dirty="0" err="1"/>
              <a:t>Es</a:t>
            </a:r>
            <a:r>
              <a:rPr lang="en-US" altLang="ko-KR" sz="2400" dirty="0"/>
              <a:t> </a:t>
            </a:r>
            <a:r>
              <a:rPr lang="en-US" altLang="ko-KR" sz="2400" dirty="0" smtClean="0"/>
              <a:t>popular</a:t>
            </a:r>
          </a:p>
          <a:p>
            <a:r>
              <a:rPr lang="en-US" altLang="ko-KR" sz="2400" dirty="0" smtClean="0"/>
              <a:t>Facebook </a:t>
            </a:r>
            <a:r>
              <a:rPr lang="en-US" altLang="ko-KR" sz="2400" dirty="0"/>
              <a:t>se </a:t>
            </a:r>
            <a:r>
              <a:rPr lang="en-US" altLang="ko-KR" sz="2400" dirty="0" err="1"/>
              <a:t>beneficia</a:t>
            </a:r>
            <a:r>
              <a:rPr lang="en-US" altLang="ko-KR" sz="2400" dirty="0"/>
              <a:t> del </a:t>
            </a:r>
            <a:r>
              <a:rPr lang="en-US" altLang="ko-KR" sz="2400" dirty="0" err="1"/>
              <a:t>efecto</a:t>
            </a:r>
            <a:r>
              <a:rPr lang="en-US" altLang="ko-KR" sz="2400" dirty="0"/>
              <a:t> bola de </a:t>
            </a:r>
            <a:r>
              <a:rPr lang="en-US" altLang="ko-KR" sz="2400" dirty="0" err="1"/>
              <a:t>nieve</a:t>
            </a:r>
            <a:r>
              <a:rPr lang="en-US" altLang="ko-KR" sz="2400" dirty="0"/>
              <a:t>: </a:t>
            </a:r>
            <a:r>
              <a:rPr lang="en-US" altLang="ko-KR" sz="2400" dirty="0" err="1"/>
              <a:t>es</a:t>
            </a:r>
            <a:r>
              <a:rPr lang="en-US" altLang="ko-KR" sz="2400" dirty="0"/>
              <a:t> </a:t>
            </a:r>
            <a:r>
              <a:rPr lang="en-US" altLang="ko-KR" sz="2400" dirty="0" err="1"/>
              <a:t>grande</a:t>
            </a:r>
            <a:r>
              <a:rPr lang="en-US" altLang="ko-KR" sz="2400" dirty="0"/>
              <a:t>, </a:t>
            </a:r>
            <a:r>
              <a:rPr lang="en-US" altLang="ko-KR" sz="2400" dirty="0" err="1"/>
              <a:t>por</a:t>
            </a:r>
            <a:r>
              <a:rPr lang="en-US" altLang="ko-KR" sz="2400" dirty="0"/>
              <a:t> lo </a:t>
            </a:r>
            <a:r>
              <a:rPr lang="en-US" altLang="ko-KR" sz="2400" dirty="0" err="1"/>
              <a:t>que</a:t>
            </a:r>
            <a:r>
              <a:rPr lang="en-US" altLang="ko-KR" sz="2400" dirty="0"/>
              <a:t> se </a:t>
            </a:r>
            <a:r>
              <a:rPr lang="en-US" altLang="ko-KR" sz="2400" dirty="0" err="1"/>
              <a:t>hace</a:t>
            </a:r>
            <a:r>
              <a:rPr lang="en-US" altLang="ko-KR" sz="2400" dirty="0"/>
              <a:t> </a:t>
            </a:r>
            <a:r>
              <a:rPr lang="en-US" altLang="ko-KR" sz="2400" dirty="0" err="1"/>
              <a:t>más</a:t>
            </a:r>
            <a:r>
              <a:rPr lang="en-US" altLang="ko-KR" sz="2400" dirty="0"/>
              <a:t> </a:t>
            </a:r>
            <a:r>
              <a:rPr lang="en-US" altLang="ko-KR" sz="2400" dirty="0" err="1"/>
              <a:t>grande</a:t>
            </a:r>
            <a:r>
              <a:rPr lang="en-US" altLang="ko-KR" sz="2400" dirty="0" smtClean="0"/>
              <a:t>.</a:t>
            </a:r>
          </a:p>
          <a:p>
            <a:r>
              <a:rPr lang="en-US" altLang="ko-KR" sz="2400" dirty="0" smtClean="0"/>
              <a:t>Las </a:t>
            </a:r>
            <a:r>
              <a:rPr lang="en-US" altLang="ko-KR" sz="2400" dirty="0"/>
              <a:t>personas se </a:t>
            </a:r>
            <a:r>
              <a:rPr lang="en-US" altLang="ko-KR" sz="2400" dirty="0" err="1"/>
              <a:t>registran</a:t>
            </a:r>
            <a:r>
              <a:rPr lang="en-US" altLang="ko-KR" sz="2400" dirty="0"/>
              <a:t> </a:t>
            </a:r>
            <a:r>
              <a:rPr lang="en-US" altLang="ko-KR" sz="2400" dirty="0" err="1"/>
              <a:t>porque</a:t>
            </a:r>
            <a:r>
              <a:rPr lang="en-US" altLang="ko-KR" sz="2400" dirty="0"/>
              <a:t> la </a:t>
            </a:r>
            <a:r>
              <a:rPr lang="en-US" altLang="ko-KR" sz="2400" dirty="0" err="1"/>
              <a:t>mayoría</a:t>
            </a:r>
            <a:r>
              <a:rPr lang="en-US" altLang="ko-KR" sz="2400" dirty="0"/>
              <a:t> de </a:t>
            </a:r>
            <a:r>
              <a:rPr lang="en-US" altLang="ko-KR" sz="2400" dirty="0" err="1"/>
              <a:t>sus</a:t>
            </a:r>
            <a:r>
              <a:rPr lang="en-US" altLang="ko-KR" sz="2400" dirty="0"/>
              <a:t> amigos </a:t>
            </a:r>
            <a:r>
              <a:rPr lang="en-US" altLang="ko-KR" sz="2400" dirty="0" err="1"/>
              <a:t>ya</a:t>
            </a:r>
            <a:r>
              <a:rPr lang="en-US" altLang="ko-KR" sz="2400" dirty="0"/>
              <a:t> </a:t>
            </a:r>
            <a:r>
              <a:rPr lang="en-US" altLang="ko-KR" sz="2400" dirty="0" err="1"/>
              <a:t>están</a:t>
            </a:r>
            <a:r>
              <a:rPr lang="en-US" altLang="ko-KR" sz="2400" dirty="0"/>
              <a:t> en </a:t>
            </a:r>
            <a:r>
              <a:rPr lang="en-US" altLang="ko-KR" sz="2400" dirty="0" err="1"/>
              <a:t>él</a:t>
            </a:r>
            <a:r>
              <a:rPr lang="en-US" altLang="ko-KR" sz="2400" dirty="0"/>
              <a:t>, lo </a:t>
            </a:r>
            <a:r>
              <a:rPr lang="en-US" altLang="ko-KR" sz="2400" dirty="0" err="1"/>
              <a:t>que</a:t>
            </a:r>
            <a:r>
              <a:rPr lang="en-US" altLang="ko-KR" sz="2400" dirty="0"/>
              <a:t> </a:t>
            </a:r>
            <a:r>
              <a:rPr lang="en-US" altLang="ko-KR" sz="2400" dirty="0" err="1"/>
              <a:t>generalmente</a:t>
            </a:r>
            <a:r>
              <a:rPr lang="en-US" altLang="ko-KR" sz="2400" dirty="0"/>
              <a:t> no </a:t>
            </a:r>
            <a:r>
              <a:rPr lang="en-US" altLang="ko-KR" sz="2400" dirty="0" err="1"/>
              <a:t>es</a:t>
            </a:r>
            <a:r>
              <a:rPr lang="en-US" altLang="ko-KR" sz="2400" dirty="0"/>
              <a:t> el </a:t>
            </a:r>
            <a:r>
              <a:rPr lang="en-US" altLang="ko-KR" sz="2400" dirty="0" err="1"/>
              <a:t>caso</a:t>
            </a:r>
            <a:r>
              <a:rPr lang="en-US" altLang="ko-KR" sz="2400" dirty="0"/>
              <a:t> de, </a:t>
            </a:r>
            <a:r>
              <a:rPr lang="en-US" altLang="ko-KR" sz="2400" dirty="0" err="1"/>
              <a:t>por</a:t>
            </a:r>
            <a:r>
              <a:rPr lang="en-US" altLang="ko-KR" sz="2400" dirty="0"/>
              <a:t> </a:t>
            </a:r>
            <a:r>
              <a:rPr lang="en-US" altLang="ko-KR" sz="2400" dirty="0" err="1"/>
              <a:t>ejemplo</a:t>
            </a:r>
            <a:r>
              <a:rPr lang="en-US" altLang="ko-KR" sz="2400" dirty="0"/>
              <a:t>, Twitter. </a:t>
            </a:r>
            <a:endParaRPr lang="en-US" altLang="ko-KR" sz="2400" dirty="0" smtClean="0"/>
          </a:p>
          <a:p>
            <a:r>
              <a:rPr lang="en-US" altLang="ko-KR" sz="2400" dirty="0" smtClean="0"/>
              <a:t>Las </a:t>
            </a:r>
            <a:r>
              <a:rPr lang="en-US" altLang="ko-KR" sz="2400" dirty="0" err="1"/>
              <a:t>empresas</a:t>
            </a:r>
            <a:r>
              <a:rPr lang="en-US" altLang="ko-KR" sz="2400" dirty="0"/>
              <a:t> se </a:t>
            </a:r>
            <a:r>
              <a:rPr lang="en-US" altLang="ko-KR" sz="2400" dirty="0" err="1"/>
              <a:t>registran</a:t>
            </a:r>
            <a:r>
              <a:rPr lang="en-US" altLang="ko-KR" sz="2400" dirty="0"/>
              <a:t> </a:t>
            </a:r>
            <a:r>
              <a:rPr lang="en-US" altLang="ko-KR" sz="2400" dirty="0" err="1"/>
              <a:t>porque</a:t>
            </a:r>
            <a:r>
              <a:rPr lang="en-US" altLang="ko-KR" sz="2400" dirty="0"/>
              <a:t> </a:t>
            </a:r>
            <a:r>
              <a:rPr lang="en-US" altLang="ko-KR" sz="2400" dirty="0" err="1"/>
              <a:t>pueden</a:t>
            </a:r>
            <a:r>
              <a:rPr lang="en-US" altLang="ko-KR" sz="2400" dirty="0"/>
              <a:t> </a:t>
            </a:r>
            <a:r>
              <a:rPr lang="en-US" altLang="ko-KR" sz="2400" dirty="0" err="1"/>
              <a:t>llegar</a:t>
            </a:r>
            <a:r>
              <a:rPr lang="en-US" altLang="ko-KR" sz="2400" dirty="0"/>
              <a:t> a </a:t>
            </a:r>
            <a:r>
              <a:rPr lang="en-US" altLang="ko-KR" sz="2400" dirty="0" err="1"/>
              <a:t>muchas</a:t>
            </a:r>
            <a:r>
              <a:rPr lang="en-US" altLang="ko-KR" sz="2400" dirty="0"/>
              <a:t> </a:t>
            </a:r>
            <a:r>
              <a:rPr lang="en-US" altLang="ko-KR" sz="2400" dirty="0" smtClean="0"/>
              <a:t>personas. </a:t>
            </a:r>
            <a:r>
              <a:rPr lang="en-US" altLang="ko-KR" sz="2400" dirty="0" err="1" smtClean="0"/>
              <a:t>Es</a:t>
            </a:r>
            <a:r>
              <a:rPr lang="en-US" altLang="ko-KR" sz="2400" dirty="0" smtClean="0"/>
              <a:t> </a:t>
            </a:r>
            <a:r>
              <a:rPr lang="en-US" altLang="ko-KR" sz="2400" dirty="0"/>
              <a:t>un </a:t>
            </a:r>
            <a:r>
              <a:rPr lang="en-US" altLang="ko-KR" sz="2400" dirty="0" err="1"/>
              <a:t>círculo</a:t>
            </a:r>
            <a:r>
              <a:rPr lang="en-US" altLang="ko-KR" sz="2400" dirty="0"/>
              <a:t> </a:t>
            </a:r>
            <a:r>
              <a:rPr lang="en-US" altLang="ko-KR" sz="2400" dirty="0" smtClean="0"/>
              <a:t>virtuoso.</a:t>
            </a:r>
          </a:p>
          <a:p>
            <a:endParaRPr lang="en-US" altLang="ko-KR" sz="2400" dirty="0" smtClean="0"/>
          </a:p>
          <a:p>
            <a:r>
              <a:rPr lang="en-US" altLang="ko-KR" sz="2400" dirty="0" err="1" smtClean="0"/>
              <a:t>También</a:t>
            </a:r>
            <a:r>
              <a:rPr lang="en-US" altLang="ko-KR" sz="2400" dirty="0" smtClean="0"/>
              <a:t> </a:t>
            </a:r>
            <a:r>
              <a:rPr lang="en-US" altLang="ko-KR" sz="2400" dirty="0"/>
              <a:t>hay </a:t>
            </a:r>
            <a:r>
              <a:rPr lang="en-US" altLang="ko-KR" sz="2400" dirty="0" err="1"/>
              <a:t>una</a:t>
            </a:r>
            <a:r>
              <a:rPr lang="en-US" altLang="ko-KR" sz="2400" dirty="0"/>
              <a:t> </a:t>
            </a:r>
            <a:r>
              <a:rPr lang="en-US" altLang="ko-KR" sz="2400" dirty="0" err="1"/>
              <a:t>baja</a:t>
            </a:r>
            <a:r>
              <a:rPr lang="en-US" altLang="ko-KR" sz="2400" dirty="0"/>
              <a:t> </a:t>
            </a:r>
            <a:r>
              <a:rPr lang="en-US" altLang="ko-KR" sz="2400" dirty="0" err="1"/>
              <a:t>barrera</a:t>
            </a:r>
            <a:r>
              <a:rPr lang="en-US" altLang="ko-KR" sz="2400" dirty="0"/>
              <a:t> de entrada; no </a:t>
            </a:r>
            <a:r>
              <a:rPr lang="en-US" altLang="ko-KR" sz="2400" dirty="0" err="1"/>
              <a:t>es</a:t>
            </a:r>
            <a:r>
              <a:rPr lang="en-US" altLang="ko-KR" sz="2400" dirty="0"/>
              <a:t> solo para </a:t>
            </a:r>
            <a:r>
              <a:rPr lang="en-US" altLang="ko-KR" sz="2400" dirty="0" err="1"/>
              <a:t>técnicos</a:t>
            </a:r>
            <a:r>
              <a:rPr lang="en-US" altLang="ko-KR" sz="2400" dirty="0"/>
              <a:t>, o </a:t>
            </a:r>
            <a:r>
              <a:rPr lang="en-US" altLang="ko-KR" sz="2400" dirty="0" err="1"/>
              <a:t>incluso</a:t>
            </a:r>
            <a:r>
              <a:rPr lang="en-US" altLang="ko-KR" sz="2400" dirty="0"/>
              <a:t> personas </a:t>
            </a:r>
            <a:r>
              <a:rPr lang="en-US" altLang="ko-KR" sz="2400" dirty="0" err="1"/>
              <a:t>que</a:t>
            </a:r>
            <a:r>
              <a:rPr lang="en-US" altLang="ko-KR" sz="2400" dirty="0"/>
              <a:t> son "</a:t>
            </a:r>
            <a:r>
              <a:rPr lang="en-US" altLang="ko-KR" sz="2400" dirty="0" err="1"/>
              <a:t>bastante</a:t>
            </a:r>
            <a:r>
              <a:rPr lang="en-US" altLang="ko-KR" sz="2400" dirty="0"/>
              <a:t> </a:t>
            </a:r>
            <a:r>
              <a:rPr lang="en-US" altLang="ko-KR" sz="2400" dirty="0" err="1"/>
              <a:t>buenas</a:t>
            </a:r>
            <a:r>
              <a:rPr lang="en-US" altLang="ko-KR" sz="2400" dirty="0"/>
              <a:t> con </a:t>
            </a:r>
            <a:r>
              <a:rPr lang="en-US" altLang="ko-KR" sz="2400" dirty="0" err="1"/>
              <a:t>las</a:t>
            </a:r>
            <a:r>
              <a:rPr lang="en-US" altLang="ko-KR" sz="2400" dirty="0"/>
              <a:t> </a:t>
            </a:r>
            <a:r>
              <a:rPr lang="en-US" altLang="ko-KR" sz="2400" dirty="0" err="1" smtClean="0"/>
              <a:t>computadoras</a:t>
            </a:r>
            <a:r>
              <a:rPr lang="en-US" altLang="ko-KR" sz="2400" dirty="0" smtClean="0"/>
              <a:t>”: </a:t>
            </a:r>
            <a:r>
              <a:rPr lang="en-US" altLang="ko-KR" sz="2400" dirty="0" err="1" smtClean="0"/>
              <a:t>las</a:t>
            </a:r>
            <a:r>
              <a:rPr lang="en-US" altLang="ko-KR" sz="2400" dirty="0" smtClean="0"/>
              <a:t> </a:t>
            </a:r>
            <a:r>
              <a:rPr lang="en-US" altLang="ko-KR" sz="2400" dirty="0"/>
              <a:t>personas </a:t>
            </a:r>
            <a:r>
              <a:rPr lang="en-US" altLang="ko-KR" sz="2400" dirty="0" err="1"/>
              <a:t>mayores</a:t>
            </a:r>
            <a:r>
              <a:rPr lang="en-US" altLang="ko-KR" sz="2400" dirty="0"/>
              <a:t> </a:t>
            </a:r>
            <a:r>
              <a:rPr lang="en-US" altLang="ko-KR" sz="2400" dirty="0" err="1"/>
              <a:t>usan</a:t>
            </a:r>
            <a:r>
              <a:rPr lang="en-US" altLang="ko-KR" sz="2400" dirty="0"/>
              <a:t> Facebook. </a:t>
            </a:r>
          </a:p>
          <a:p>
            <a:endParaRPr lang="en-US" altLang="ko-KR" sz="2400" dirty="0" smtClean="0"/>
          </a:p>
        </p:txBody>
      </p:sp>
    </p:spTree>
    <p:extLst>
      <p:ext uri="{BB962C8B-B14F-4D97-AF65-F5344CB8AC3E}">
        <p14:creationId xmlns:p14="http://schemas.microsoft.com/office/powerpoint/2010/main" val="15741805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altLang="ko-KR" sz="4400"/>
              <a:t>Facebook</a:t>
            </a:r>
            <a:endParaRPr lang="en-US" sz="44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14</a:t>
            </a:fld>
            <a:endParaRPr lang="en-US" sz="1600" dirty="0"/>
          </a:p>
        </p:txBody>
      </p:sp>
      <p:sp>
        <p:nvSpPr>
          <p:cNvPr id="6" name="Rectángulo 5"/>
          <p:cNvSpPr/>
          <p:nvPr/>
        </p:nvSpPr>
        <p:spPr>
          <a:xfrm>
            <a:off x="698839" y="1920629"/>
            <a:ext cx="10951534" cy="4832092"/>
          </a:xfrm>
          <a:prstGeom prst="rect">
            <a:avLst/>
          </a:prstGeom>
        </p:spPr>
        <p:txBody>
          <a:bodyPr wrap="square">
            <a:spAutoFit/>
          </a:bodyPr>
          <a:lstStyle/>
          <a:p>
            <a:r>
              <a:rPr lang="en-US" altLang="ko-KR" sz="2800" dirty="0" smtClean="0"/>
              <a:t>En </a:t>
            </a:r>
            <a:r>
              <a:rPr lang="en-US" altLang="ko-KR" sz="2800" dirty="0" err="1"/>
              <a:t>febrero</a:t>
            </a:r>
            <a:r>
              <a:rPr lang="en-US" altLang="ko-KR" sz="2800" dirty="0"/>
              <a:t> de 2010, el blog de </a:t>
            </a:r>
            <a:r>
              <a:rPr lang="en-US" altLang="ko-KR" sz="2800" dirty="0" err="1"/>
              <a:t>tecnología</a:t>
            </a:r>
            <a:r>
              <a:rPr lang="en-US" altLang="ko-KR" sz="2800" dirty="0"/>
              <a:t> </a:t>
            </a:r>
            <a:r>
              <a:rPr lang="en-US" altLang="ko-KR" sz="2800" dirty="0" err="1"/>
              <a:t>ReadWriteWeb</a:t>
            </a:r>
            <a:r>
              <a:rPr lang="en-US" altLang="ko-KR" sz="2800" dirty="0"/>
              <a:t> </a:t>
            </a:r>
            <a:r>
              <a:rPr lang="en-US" altLang="ko-KR" sz="2800" dirty="0" err="1"/>
              <a:t>publicó</a:t>
            </a:r>
            <a:r>
              <a:rPr lang="en-US" altLang="ko-KR" sz="2800" dirty="0"/>
              <a:t> un </a:t>
            </a:r>
            <a:r>
              <a:rPr lang="en-US" altLang="ko-KR" sz="2800" dirty="0" err="1"/>
              <a:t>artículo</a:t>
            </a:r>
            <a:r>
              <a:rPr lang="en-US" altLang="ko-KR" sz="2800" dirty="0"/>
              <a:t> </a:t>
            </a:r>
            <a:r>
              <a:rPr lang="en-US" altLang="ko-KR" sz="2800" dirty="0" err="1"/>
              <a:t>llamado</a:t>
            </a:r>
            <a:r>
              <a:rPr lang="en-US" altLang="ko-KR" sz="2800" dirty="0"/>
              <a:t> "Facebook </a:t>
            </a:r>
            <a:r>
              <a:rPr lang="en-US" altLang="ko-KR" sz="2800" dirty="0" err="1"/>
              <a:t>quiere</a:t>
            </a:r>
            <a:r>
              <a:rPr lang="en-US" altLang="ko-KR" sz="2800" dirty="0"/>
              <a:t> </a:t>
            </a:r>
            <a:r>
              <a:rPr lang="en-US" altLang="ko-KR" sz="2800" dirty="0" err="1"/>
              <a:t>ser</a:t>
            </a:r>
            <a:r>
              <a:rPr lang="en-US" altLang="ko-KR" sz="2800" dirty="0"/>
              <a:t> </a:t>
            </a:r>
            <a:r>
              <a:rPr lang="en-US" altLang="ko-KR" sz="2800" dirty="0" err="1"/>
              <a:t>tu</a:t>
            </a:r>
            <a:r>
              <a:rPr lang="en-US" altLang="ko-KR" sz="2800" dirty="0"/>
              <a:t> </a:t>
            </a:r>
            <a:r>
              <a:rPr lang="en-US" altLang="ko-KR" sz="2800" dirty="0" err="1"/>
              <a:t>único</a:t>
            </a:r>
            <a:r>
              <a:rPr lang="en-US" altLang="ko-KR" sz="2800" dirty="0"/>
              <a:t> </a:t>
            </a:r>
            <a:r>
              <a:rPr lang="en-US" altLang="ko-KR" sz="2800" dirty="0" err="1"/>
              <a:t>inicio</a:t>
            </a:r>
            <a:r>
              <a:rPr lang="en-US" altLang="ko-KR" sz="2800" dirty="0"/>
              <a:t> de </a:t>
            </a:r>
            <a:r>
              <a:rPr lang="en-US" altLang="ko-KR" sz="2800" dirty="0" err="1"/>
              <a:t>sesión</a:t>
            </a:r>
            <a:r>
              <a:rPr lang="en-US" altLang="ko-KR" sz="2800" dirty="0"/>
              <a:t> </a:t>
            </a:r>
            <a:r>
              <a:rPr lang="en-US" altLang="ko-KR" sz="2800" dirty="0" err="1" smtClean="0"/>
              <a:t>verdadero</a:t>
            </a:r>
            <a:r>
              <a:rPr lang="en-US" altLang="ko-KR" sz="2800" dirty="0"/>
              <a:t> (Facebook Wants to Be Your One True </a:t>
            </a:r>
            <a:r>
              <a:rPr lang="en-US" altLang="ko-KR" sz="2800" dirty="0" smtClean="0"/>
              <a:t>Login)", </a:t>
            </a:r>
            <a:r>
              <a:rPr lang="en-US" altLang="ko-KR" sz="2800" dirty="0" err="1"/>
              <a:t>sobre</a:t>
            </a:r>
            <a:r>
              <a:rPr lang="en-US" altLang="ko-KR" sz="2800" dirty="0"/>
              <a:t> los </a:t>
            </a:r>
            <a:r>
              <a:rPr lang="en-US" altLang="ko-KR" sz="2800" dirty="0" err="1"/>
              <a:t>intentos</a:t>
            </a:r>
            <a:r>
              <a:rPr lang="en-US" altLang="ko-KR" sz="2800" dirty="0"/>
              <a:t> de Facebook de </a:t>
            </a:r>
            <a:r>
              <a:rPr lang="en-US" altLang="ko-KR" sz="2800" dirty="0" err="1"/>
              <a:t>convertirse</a:t>
            </a:r>
            <a:r>
              <a:rPr lang="en-US" altLang="ko-KR" sz="2800" dirty="0"/>
              <a:t> en el </a:t>
            </a:r>
            <a:r>
              <a:rPr lang="en-US" altLang="ko-KR" sz="2800" dirty="0" err="1"/>
              <a:t>sistema</a:t>
            </a:r>
            <a:r>
              <a:rPr lang="en-US" altLang="ko-KR" sz="2800" dirty="0"/>
              <a:t> de </a:t>
            </a:r>
            <a:r>
              <a:rPr lang="en-US" altLang="ko-KR" sz="2800" dirty="0" err="1"/>
              <a:t>inicio</a:t>
            </a:r>
            <a:r>
              <a:rPr lang="en-US" altLang="ko-KR" sz="2800" dirty="0"/>
              <a:t> de </a:t>
            </a:r>
            <a:r>
              <a:rPr lang="en-US" altLang="ko-KR" sz="2800" dirty="0" err="1"/>
              <a:t>sesión</a:t>
            </a:r>
            <a:r>
              <a:rPr lang="en-US" altLang="ko-KR" sz="2800" dirty="0"/>
              <a:t> de facto en </a:t>
            </a:r>
            <a:r>
              <a:rPr lang="en-US" altLang="ko-KR" sz="2800" dirty="0" err="1"/>
              <a:t>toda</a:t>
            </a:r>
            <a:r>
              <a:rPr lang="en-US" altLang="ko-KR" sz="2800" dirty="0"/>
              <a:t> la Web. </a:t>
            </a:r>
            <a:endParaRPr lang="en-US" altLang="ko-KR" sz="2800" dirty="0" smtClean="0"/>
          </a:p>
          <a:p>
            <a:endParaRPr lang="en-US" altLang="ko-KR" sz="2800" dirty="0"/>
          </a:p>
          <a:p>
            <a:r>
              <a:rPr lang="en-US" altLang="ko-KR" sz="2800" dirty="0" smtClean="0"/>
              <a:t>Facebook </a:t>
            </a:r>
            <a:r>
              <a:rPr lang="en-US" altLang="ko-KR" sz="2800" dirty="0"/>
              <a:t>se ha </a:t>
            </a:r>
            <a:r>
              <a:rPr lang="en-US" altLang="ko-KR" sz="2800" dirty="0" err="1"/>
              <a:t>convertido</a:t>
            </a:r>
            <a:r>
              <a:rPr lang="en-US" altLang="ko-KR" sz="2800" dirty="0"/>
              <a:t> en un </a:t>
            </a:r>
            <a:r>
              <a:rPr lang="en-US" altLang="ko-KR" sz="2800" dirty="0" err="1"/>
              <a:t>inicio</a:t>
            </a:r>
            <a:r>
              <a:rPr lang="en-US" altLang="ko-KR" sz="2800" dirty="0"/>
              <a:t> de </a:t>
            </a:r>
            <a:r>
              <a:rPr lang="en-US" altLang="ko-KR" sz="2800" dirty="0" err="1"/>
              <a:t>sesión</a:t>
            </a:r>
            <a:r>
              <a:rPr lang="en-US" altLang="ko-KR" sz="2800" dirty="0"/>
              <a:t> </a:t>
            </a:r>
            <a:r>
              <a:rPr lang="en-US" altLang="ko-KR" sz="2800" dirty="0" err="1"/>
              <a:t>estándar</a:t>
            </a:r>
            <a:r>
              <a:rPr lang="en-US" altLang="ko-KR" sz="2800" dirty="0"/>
              <a:t> en </a:t>
            </a:r>
            <a:r>
              <a:rPr lang="en-US" altLang="ko-KR" sz="2800" dirty="0" err="1"/>
              <a:t>muchos</a:t>
            </a:r>
            <a:r>
              <a:rPr lang="en-US" altLang="ko-KR" sz="2800" dirty="0"/>
              <a:t> </a:t>
            </a:r>
            <a:r>
              <a:rPr lang="en-US" altLang="ko-KR" sz="2800" dirty="0" err="1"/>
              <a:t>sitios</a:t>
            </a:r>
            <a:r>
              <a:rPr lang="en-US" altLang="ko-KR" sz="2800" dirty="0"/>
              <a:t> web. ¿</a:t>
            </a:r>
            <a:r>
              <a:rPr lang="en-US" altLang="ko-KR" sz="2800" dirty="0" err="1"/>
              <a:t>Por</a:t>
            </a:r>
            <a:r>
              <a:rPr lang="en-US" altLang="ko-KR" sz="2800" dirty="0"/>
              <a:t> </a:t>
            </a:r>
            <a:r>
              <a:rPr lang="en-US" altLang="ko-KR" sz="2800" dirty="0" err="1"/>
              <a:t>qué</a:t>
            </a:r>
            <a:r>
              <a:rPr lang="en-US" altLang="ko-KR" sz="2800" dirty="0"/>
              <a:t> </a:t>
            </a:r>
            <a:r>
              <a:rPr lang="en-US" altLang="ko-KR" sz="2800" dirty="0" err="1"/>
              <a:t>agregar</a:t>
            </a:r>
            <a:r>
              <a:rPr lang="en-US" altLang="ko-KR" sz="2800" dirty="0"/>
              <a:t> </a:t>
            </a:r>
            <a:r>
              <a:rPr lang="en-US" altLang="ko-KR" sz="2800" dirty="0" err="1"/>
              <a:t>otra</a:t>
            </a:r>
            <a:r>
              <a:rPr lang="en-US" altLang="ko-KR" sz="2800" dirty="0"/>
              <a:t> </a:t>
            </a:r>
            <a:r>
              <a:rPr lang="en-US" altLang="ko-KR" sz="2800" dirty="0" err="1"/>
              <a:t>combinación</a:t>
            </a:r>
            <a:r>
              <a:rPr lang="en-US" altLang="ko-KR" sz="2800" dirty="0"/>
              <a:t> de </a:t>
            </a:r>
            <a:r>
              <a:rPr lang="en-US" altLang="ko-KR" sz="2800" i="1" dirty="0" err="1"/>
              <a:t>nombre</a:t>
            </a:r>
            <a:r>
              <a:rPr lang="en-US" altLang="ko-KR" sz="2800" i="1" dirty="0"/>
              <a:t> de </a:t>
            </a:r>
            <a:r>
              <a:rPr lang="en-US" altLang="ko-KR" sz="2800" i="1" dirty="0" err="1"/>
              <a:t>usuario</a:t>
            </a:r>
            <a:r>
              <a:rPr lang="en-US" altLang="ko-KR" sz="2800" i="1" dirty="0"/>
              <a:t> </a:t>
            </a:r>
            <a:r>
              <a:rPr lang="en-US" altLang="ko-KR" sz="2800" dirty="0"/>
              <a:t>/ </a:t>
            </a:r>
            <a:r>
              <a:rPr lang="en-US" altLang="ko-KR" sz="2800" i="1" dirty="0" err="1"/>
              <a:t>contraseña</a:t>
            </a:r>
            <a:r>
              <a:rPr lang="en-US" altLang="ko-KR" sz="2800" dirty="0"/>
              <a:t> a la </a:t>
            </a:r>
            <a:r>
              <a:rPr lang="en-US" altLang="ko-KR" sz="2800" dirty="0" err="1"/>
              <a:t>lista</a:t>
            </a:r>
            <a:r>
              <a:rPr lang="en-US" altLang="ko-KR" sz="2800" dirty="0"/>
              <a:t> de </a:t>
            </a:r>
            <a:r>
              <a:rPr lang="en-US" altLang="ko-KR" sz="2800" dirty="0" err="1"/>
              <a:t>su</a:t>
            </a:r>
            <a:r>
              <a:rPr lang="en-US" altLang="ko-KR" sz="2800" dirty="0"/>
              <a:t> </a:t>
            </a:r>
            <a:r>
              <a:rPr lang="en-US" altLang="ko-KR" sz="2800" dirty="0" err="1"/>
              <a:t>navegador</a:t>
            </a:r>
            <a:r>
              <a:rPr lang="en-US" altLang="ko-KR" sz="2800" dirty="0"/>
              <a:t> (o </a:t>
            </a:r>
            <a:r>
              <a:rPr lang="en-US" altLang="ko-KR" sz="2800" dirty="0" err="1"/>
              <a:t>su</a:t>
            </a:r>
            <a:r>
              <a:rPr lang="en-US" altLang="ko-KR" sz="2800" dirty="0"/>
              <a:t> </a:t>
            </a:r>
            <a:r>
              <a:rPr lang="en-US" altLang="ko-KR" sz="2800" dirty="0" err="1"/>
              <a:t>memoria</a:t>
            </a:r>
            <a:r>
              <a:rPr lang="en-US" altLang="ko-KR" sz="2800" dirty="0"/>
              <a:t>) </a:t>
            </a:r>
            <a:r>
              <a:rPr lang="en-US" altLang="ko-KR" sz="2800" dirty="0" err="1"/>
              <a:t>si</a:t>
            </a:r>
            <a:r>
              <a:rPr lang="en-US" altLang="ko-KR" sz="2800" dirty="0"/>
              <a:t> </a:t>
            </a:r>
            <a:r>
              <a:rPr lang="en-US" altLang="ko-KR" sz="2800" dirty="0" err="1"/>
              <a:t>puede</a:t>
            </a:r>
            <a:r>
              <a:rPr lang="en-US" altLang="ko-KR" sz="2800" dirty="0"/>
              <a:t> </a:t>
            </a:r>
            <a:r>
              <a:rPr lang="en-US" altLang="ko-KR" sz="2800" dirty="0" err="1"/>
              <a:t>reemplazarlos</a:t>
            </a:r>
            <a:r>
              <a:rPr lang="en-US" altLang="ko-KR" sz="2800" dirty="0"/>
              <a:t> </a:t>
            </a:r>
            <a:r>
              <a:rPr lang="en-US" altLang="ko-KR" sz="2800" dirty="0" err="1"/>
              <a:t>todos</a:t>
            </a:r>
            <a:r>
              <a:rPr lang="en-US" altLang="ko-KR" sz="2800" dirty="0"/>
              <a:t> con un </a:t>
            </a:r>
            <a:r>
              <a:rPr lang="en-US" altLang="ko-KR" sz="2800" dirty="0" err="1"/>
              <a:t>inicio</a:t>
            </a:r>
            <a:r>
              <a:rPr lang="en-US" altLang="ko-KR" sz="2800" dirty="0"/>
              <a:t> de </a:t>
            </a:r>
            <a:r>
              <a:rPr lang="en-US" altLang="ko-KR" sz="2800" dirty="0" err="1"/>
              <a:t>sesión</a:t>
            </a:r>
            <a:r>
              <a:rPr lang="en-US" altLang="ko-KR" sz="2800" dirty="0"/>
              <a:t> de Facebook?</a:t>
            </a:r>
          </a:p>
          <a:p>
            <a:endParaRPr lang="ko-KR" altLang="en-US" sz="2800" dirty="0"/>
          </a:p>
        </p:txBody>
      </p:sp>
    </p:spTree>
    <p:extLst>
      <p:ext uri="{BB962C8B-B14F-4D97-AF65-F5344CB8AC3E}">
        <p14:creationId xmlns:p14="http://schemas.microsoft.com/office/powerpoint/2010/main" val="20904413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altLang="ko-KR" sz="4400"/>
              <a:t>Facebook</a:t>
            </a:r>
            <a:endParaRPr lang="en-US" sz="44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15</a:t>
            </a:fld>
            <a:endParaRPr lang="en-US" sz="1600" dirty="0"/>
          </a:p>
        </p:txBody>
      </p:sp>
      <p:pic>
        <p:nvPicPr>
          <p:cNvPr id="3" name="Imagen 2"/>
          <p:cNvPicPr>
            <a:picLocks noChangeAspect="1"/>
          </p:cNvPicPr>
          <p:nvPr/>
        </p:nvPicPr>
        <p:blipFill>
          <a:blip r:embed="rId3"/>
          <a:stretch>
            <a:fillRect/>
          </a:stretch>
        </p:blipFill>
        <p:spPr>
          <a:xfrm>
            <a:off x="2998381" y="2164167"/>
            <a:ext cx="5865185" cy="3657115"/>
          </a:xfrm>
          <a:prstGeom prst="rect">
            <a:avLst/>
          </a:prstGeom>
        </p:spPr>
      </p:pic>
    </p:spTree>
    <p:extLst>
      <p:ext uri="{BB962C8B-B14F-4D97-AF65-F5344CB8AC3E}">
        <p14:creationId xmlns:p14="http://schemas.microsoft.com/office/powerpoint/2010/main" val="8484305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altLang="ko-KR" sz="4400"/>
              <a:t>Facebook</a:t>
            </a:r>
            <a:endParaRPr lang="en-US" sz="44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16</a:t>
            </a:fld>
            <a:endParaRPr lang="en-US" sz="1600" dirty="0"/>
          </a:p>
        </p:txBody>
      </p:sp>
      <p:sp>
        <p:nvSpPr>
          <p:cNvPr id="6" name="Rectángulo 5"/>
          <p:cNvSpPr/>
          <p:nvPr/>
        </p:nvSpPr>
        <p:spPr>
          <a:xfrm>
            <a:off x="1097280" y="2202043"/>
            <a:ext cx="10352598" cy="2677656"/>
          </a:xfrm>
          <a:prstGeom prst="rect">
            <a:avLst/>
          </a:prstGeom>
        </p:spPr>
        <p:txBody>
          <a:bodyPr wrap="square">
            <a:spAutoFit/>
          </a:bodyPr>
          <a:lstStyle/>
          <a:p>
            <a:r>
              <a:rPr lang="en-US" altLang="ko-KR" sz="2800" dirty="0" smtClean="0"/>
              <a:t>No </a:t>
            </a:r>
            <a:r>
              <a:rPr lang="en-US" altLang="ko-KR" sz="2800" dirty="0" err="1"/>
              <a:t>es</a:t>
            </a:r>
            <a:r>
              <a:rPr lang="en-US" altLang="ko-KR" sz="2800" dirty="0"/>
              <a:t> solo un </a:t>
            </a:r>
            <a:r>
              <a:rPr lang="en-US" altLang="ko-KR" sz="2800" dirty="0" err="1"/>
              <a:t>sitio</a:t>
            </a:r>
            <a:r>
              <a:rPr lang="en-US" altLang="ko-KR" sz="2800" dirty="0"/>
              <a:t> para geeks y </a:t>
            </a:r>
            <a:r>
              <a:rPr lang="en-US" altLang="ko-KR" sz="2800" dirty="0" err="1"/>
              <a:t>estudiantes</a:t>
            </a:r>
            <a:r>
              <a:rPr lang="en-US" altLang="ko-KR" sz="2800" dirty="0"/>
              <a:t>; </a:t>
            </a:r>
            <a:r>
              <a:rPr lang="en-US" altLang="ko-KR" sz="2800" dirty="0" err="1"/>
              <a:t>tiene</a:t>
            </a:r>
            <a:r>
              <a:rPr lang="en-US" altLang="ko-KR" sz="2800" dirty="0"/>
              <a:t> un gran </a:t>
            </a:r>
            <a:r>
              <a:rPr lang="en-US" altLang="ko-KR" sz="2800" dirty="0" err="1"/>
              <a:t>atractivo</a:t>
            </a:r>
            <a:r>
              <a:rPr lang="en-US" altLang="ko-KR" sz="2800" dirty="0"/>
              <a:t> para el </a:t>
            </a:r>
            <a:r>
              <a:rPr lang="en-US" altLang="ko-KR" sz="2800" dirty="0" err="1"/>
              <a:t>mercado</a:t>
            </a:r>
            <a:r>
              <a:rPr lang="en-US" altLang="ko-KR" sz="2800" dirty="0"/>
              <a:t> de </a:t>
            </a:r>
            <a:r>
              <a:rPr lang="en-US" altLang="ko-KR" sz="2800" dirty="0" err="1" smtClean="0"/>
              <a:t>masas</a:t>
            </a:r>
            <a:r>
              <a:rPr lang="en-US" altLang="ko-KR" sz="2800" dirty="0" smtClean="0"/>
              <a:t>.</a:t>
            </a:r>
          </a:p>
          <a:p>
            <a:endParaRPr lang="en-US" altLang="ko-KR" sz="2800" dirty="0" smtClean="0"/>
          </a:p>
          <a:p>
            <a:r>
              <a:rPr lang="en-US" altLang="ko-KR" sz="2800" dirty="0" err="1" smtClean="0"/>
              <a:t>Incluso</a:t>
            </a:r>
            <a:r>
              <a:rPr lang="en-US" altLang="ko-KR" sz="2800" dirty="0" smtClean="0"/>
              <a:t> </a:t>
            </a:r>
            <a:r>
              <a:rPr lang="en-US" altLang="ko-KR" sz="2800" dirty="0"/>
              <a:t>"La red social", </a:t>
            </a:r>
            <a:r>
              <a:rPr lang="en-US" altLang="ko-KR" sz="2800" dirty="0" err="1"/>
              <a:t>una</a:t>
            </a:r>
            <a:r>
              <a:rPr lang="en-US" altLang="ko-KR" sz="2800" dirty="0"/>
              <a:t> </a:t>
            </a:r>
            <a:r>
              <a:rPr lang="en-US" altLang="ko-KR" sz="2800" dirty="0" err="1"/>
              <a:t>película</a:t>
            </a:r>
            <a:r>
              <a:rPr lang="en-US" altLang="ko-KR" sz="2800" dirty="0"/>
              <a:t> </a:t>
            </a:r>
            <a:r>
              <a:rPr lang="en-US" altLang="ko-KR" sz="2800" dirty="0" err="1"/>
              <a:t>basada</a:t>
            </a:r>
            <a:r>
              <a:rPr lang="en-US" altLang="ko-KR" sz="2800" dirty="0"/>
              <a:t> en la </a:t>
            </a:r>
            <a:r>
              <a:rPr lang="en-US" altLang="ko-KR" sz="2800" dirty="0" err="1"/>
              <a:t>creación</a:t>
            </a:r>
            <a:r>
              <a:rPr lang="en-US" altLang="ko-KR" sz="2800" dirty="0"/>
              <a:t> de Facebook, </a:t>
            </a:r>
            <a:r>
              <a:rPr lang="en-US" altLang="ko-KR" sz="2800" dirty="0" err="1"/>
              <a:t>tuvo</a:t>
            </a:r>
            <a:r>
              <a:rPr lang="en-US" altLang="ko-KR" sz="2800" dirty="0"/>
              <a:t> </a:t>
            </a:r>
            <a:r>
              <a:rPr lang="en-US" altLang="ko-KR" sz="2800" dirty="0" err="1"/>
              <a:t>este</a:t>
            </a:r>
            <a:r>
              <a:rPr lang="en-US" altLang="ko-KR" sz="2800" dirty="0"/>
              <a:t> </a:t>
            </a:r>
            <a:r>
              <a:rPr lang="en-US" altLang="ko-KR" sz="2800" dirty="0" err="1"/>
              <a:t>nivel</a:t>
            </a:r>
            <a:r>
              <a:rPr lang="en-US" altLang="ko-KR" sz="2800" dirty="0"/>
              <a:t> de </a:t>
            </a:r>
            <a:r>
              <a:rPr lang="en-US" altLang="ko-KR" sz="2800" dirty="0" err="1"/>
              <a:t>atractivo</a:t>
            </a:r>
            <a:r>
              <a:rPr lang="en-US" altLang="ko-KR" sz="2800" dirty="0"/>
              <a:t>: se </a:t>
            </a:r>
            <a:r>
              <a:rPr lang="en-US" altLang="ko-KR" sz="2800" dirty="0" err="1"/>
              <a:t>abrió</a:t>
            </a:r>
            <a:r>
              <a:rPr lang="en-US" altLang="ko-KR" sz="2800" dirty="0"/>
              <a:t> </a:t>
            </a:r>
            <a:r>
              <a:rPr lang="en-US" altLang="ko-KR" sz="2800" dirty="0" err="1" smtClean="0"/>
              <a:t>como</a:t>
            </a:r>
            <a:r>
              <a:rPr lang="en-US" altLang="ko-KR" sz="2800" dirty="0" smtClean="0"/>
              <a:t> </a:t>
            </a:r>
            <a:r>
              <a:rPr lang="en-US" altLang="ko-KR" sz="2800" dirty="0"/>
              <a:t>el # 1 y </a:t>
            </a:r>
            <a:r>
              <a:rPr lang="en-US" altLang="ko-KR" sz="2800" dirty="0" err="1"/>
              <a:t>permaneció</a:t>
            </a:r>
            <a:r>
              <a:rPr lang="en-US" altLang="ko-KR" sz="2800" dirty="0"/>
              <a:t> </a:t>
            </a:r>
            <a:r>
              <a:rPr lang="en-US" altLang="ko-KR" sz="2800" dirty="0" err="1"/>
              <a:t>allí</a:t>
            </a:r>
            <a:r>
              <a:rPr lang="en-US" altLang="ko-KR" sz="2800" dirty="0"/>
              <a:t> </a:t>
            </a:r>
            <a:r>
              <a:rPr lang="en-US" altLang="ko-KR" sz="2800" dirty="0" err="1"/>
              <a:t>durante</a:t>
            </a:r>
            <a:r>
              <a:rPr lang="en-US" altLang="ko-KR" sz="2800" dirty="0"/>
              <a:t> </a:t>
            </a:r>
            <a:r>
              <a:rPr lang="en-US" altLang="ko-KR" sz="2800" dirty="0" err="1"/>
              <a:t>su</a:t>
            </a:r>
            <a:r>
              <a:rPr lang="en-US" altLang="ko-KR" sz="2800" dirty="0"/>
              <a:t> </a:t>
            </a:r>
            <a:r>
              <a:rPr lang="en-US" altLang="ko-KR" sz="2800" dirty="0" err="1"/>
              <a:t>segundo</a:t>
            </a:r>
            <a:r>
              <a:rPr lang="en-US" altLang="ko-KR" sz="2800" dirty="0"/>
              <a:t> fin de </a:t>
            </a:r>
            <a:r>
              <a:rPr lang="en-US" altLang="ko-KR" sz="2800" dirty="0" err="1"/>
              <a:t>semana</a:t>
            </a:r>
            <a:r>
              <a:rPr lang="en-US" altLang="ko-KR" sz="2800" dirty="0"/>
              <a:t>.</a:t>
            </a:r>
          </a:p>
        </p:txBody>
      </p:sp>
    </p:spTree>
    <p:extLst>
      <p:ext uri="{BB962C8B-B14F-4D97-AF65-F5344CB8AC3E}">
        <p14:creationId xmlns:p14="http://schemas.microsoft.com/office/powerpoint/2010/main" val="179419124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altLang="ko-KR" sz="4400"/>
              <a:t>Facebook</a:t>
            </a:r>
            <a:endParaRPr lang="en-US" sz="44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17</a:t>
            </a:fld>
            <a:endParaRPr lang="en-US" sz="1600" dirty="0"/>
          </a:p>
        </p:txBody>
      </p:sp>
      <p:sp>
        <p:nvSpPr>
          <p:cNvPr id="6" name="Rectángulo 5"/>
          <p:cNvSpPr/>
          <p:nvPr/>
        </p:nvSpPr>
        <p:spPr>
          <a:xfrm>
            <a:off x="1097280" y="2202043"/>
            <a:ext cx="10352598" cy="3108543"/>
          </a:xfrm>
          <a:prstGeom prst="rect">
            <a:avLst/>
          </a:prstGeom>
        </p:spPr>
        <p:txBody>
          <a:bodyPr wrap="square">
            <a:spAutoFit/>
          </a:bodyPr>
          <a:lstStyle/>
          <a:p>
            <a:r>
              <a:rPr lang="en-US" altLang="ko-KR" sz="2800" dirty="0" smtClean="0"/>
              <a:t>Se </a:t>
            </a:r>
            <a:r>
              <a:rPr lang="en-US" altLang="ko-KR" sz="2800" dirty="0" err="1"/>
              <a:t>estima</a:t>
            </a:r>
            <a:r>
              <a:rPr lang="en-US" altLang="ko-KR" sz="2800" dirty="0"/>
              <a:t> </a:t>
            </a:r>
            <a:r>
              <a:rPr lang="en-US" altLang="ko-KR" sz="2800" dirty="0" err="1"/>
              <a:t>que</a:t>
            </a:r>
            <a:r>
              <a:rPr lang="en-US" altLang="ko-KR" sz="2800" dirty="0"/>
              <a:t> Twitter </a:t>
            </a:r>
            <a:r>
              <a:rPr lang="en-US" altLang="ko-KR" sz="2800" dirty="0" err="1"/>
              <a:t>tiene</a:t>
            </a:r>
            <a:r>
              <a:rPr lang="en-US" altLang="ko-KR" sz="2800" dirty="0"/>
              <a:t> 95 </a:t>
            </a:r>
            <a:r>
              <a:rPr lang="en-US" altLang="ko-KR" sz="2800" dirty="0" err="1"/>
              <a:t>millones</a:t>
            </a:r>
            <a:r>
              <a:rPr lang="en-US" altLang="ko-KR" sz="2800" dirty="0"/>
              <a:t> de </a:t>
            </a:r>
            <a:r>
              <a:rPr lang="en-US" altLang="ko-KR" sz="2800" dirty="0" err="1"/>
              <a:t>usuarios</a:t>
            </a:r>
            <a:r>
              <a:rPr lang="en-US" altLang="ko-KR" sz="2800" dirty="0"/>
              <a:t> </a:t>
            </a:r>
            <a:r>
              <a:rPr lang="en-US" altLang="ko-KR" sz="2800" dirty="0" err="1"/>
              <a:t>activos</a:t>
            </a:r>
            <a:r>
              <a:rPr lang="en-US" altLang="ko-KR" sz="2800" dirty="0"/>
              <a:t> </a:t>
            </a:r>
            <a:r>
              <a:rPr lang="en-US" altLang="ko-KR" sz="2800" dirty="0" err="1"/>
              <a:t>mensuales</a:t>
            </a:r>
            <a:r>
              <a:rPr lang="en-US" altLang="ko-KR" sz="2800" dirty="0"/>
              <a:t> (</a:t>
            </a:r>
            <a:r>
              <a:rPr lang="en-US" altLang="ko-KR" sz="2800" dirty="0" err="1"/>
              <a:t>según</a:t>
            </a:r>
            <a:r>
              <a:rPr lang="en-US" altLang="ko-KR" sz="2800" dirty="0"/>
              <a:t> el </a:t>
            </a:r>
            <a:r>
              <a:rPr lang="en-US" altLang="ko-KR" sz="2800" dirty="0" err="1"/>
              <a:t>informe</a:t>
            </a:r>
            <a:r>
              <a:rPr lang="en-US" altLang="ko-KR" sz="2800" dirty="0"/>
              <a:t> de </a:t>
            </a:r>
            <a:r>
              <a:rPr lang="en-US" altLang="ko-KR" sz="2800" dirty="0" err="1"/>
              <a:t>eMarketer.com</a:t>
            </a:r>
            <a:r>
              <a:rPr lang="en-US" altLang="ko-KR" sz="2800" dirty="0"/>
              <a:t> de </a:t>
            </a:r>
            <a:r>
              <a:rPr lang="en-US" altLang="ko-KR" sz="2800" dirty="0" err="1"/>
              <a:t>septiembre</a:t>
            </a:r>
            <a:r>
              <a:rPr lang="en-US" altLang="ko-KR" sz="2800" dirty="0"/>
              <a:t> de 2010</a:t>
            </a:r>
            <a:r>
              <a:rPr lang="en-US" altLang="ko-KR" sz="2800" dirty="0" smtClean="0"/>
              <a:t>). </a:t>
            </a:r>
          </a:p>
          <a:p>
            <a:endParaRPr lang="en-US" altLang="ko-KR" sz="2800" dirty="0" smtClean="0"/>
          </a:p>
          <a:p>
            <a:r>
              <a:rPr lang="en-US" altLang="ko-KR" sz="2800" dirty="0" err="1" smtClean="0"/>
              <a:t>FarmVille</a:t>
            </a:r>
            <a:r>
              <a:rPr lang="en-US" altLang="ko-KR" sz="2800" dirty="0"/>
              <a:t>, el </a:t>
            </a:r>
            <a:r>
              <a:rPr lang="en-US" altLang="ko-KR" sz="2800" dirty="0" err="1"/>
              <a:t>juego</a:t>
            </a:r>
            <a:r>
              <a:rPr lang="en-US" altLang="ko-KR" sz="2800" dirty="0"/>
              <a:t> </a:t>
            </a:r>
            <a:r>
              <a:rPr lang="en-US" altLang="ko-KR" sz="2800" dirty="0" err="1"/>
              <a:t>más</a:t>
            </a:r>
            <a:r>
              <a:rPr lang="en-US" altLang="ko-KR" sz="2800" dirty="0"/>
              <a:t> </a:t>
            </a:r>
            <a:r>
              <a:rPr lang="en-US" altLang="ko-KR" sz="2800" dirty="0" err="1"/>
              <a:t>grande</a:t>
            </a:r>
            <a:r>
              <a:rPr lang="en-US" altLang="ko-KR" sz="2800" dirty="0"/>
              <a:t> </a:t>
            </a:r>
            <a:r>
              <a:rPr lang="en-US" altLang="ko-KR" sz="2800" dirty="0" err="1"/>
              <a:t>basado</a:t>
            </a:r>
            <a:r>
              <a:rPr lang="en-US" altLang="ko-KR" sz="2800" dirty="0"/>
              <a:t> en la </a:t>
            </a:r>
            <a:r>
              <a:rPr lang="en-US" altLang="ko-KR" sz="2800" dirty="0" err="1"/>
              <a:t>plataforma</a:t>
            </a:r>
            <a:r>
              <a:rPr lang="en-US" altLang="ko-KR" sz="2800" dirty="0"/>
              <a:t> de Facebook, </a:t>
            </a:r>
            <a:r>
              <a:rPr lang="en-US" altLang="ko-KR" sz="2800" dirty="0" err="1"/>
              <a:t>tiene</a:t>
            </a:r>
            <a:r>
              <a:rPr lang="en-US" altLang="ko-KR" sz="2800" dirty="0"/>
              <a:t> </a:t>
            </a:r>
            <a:r>
              <a:rPr lang="en-US" altLang="ko-KR" sz="2800" dirty="0" err="1"/>
              <a:t>más</a:t>
            </a:r>
            <a:r>
              <a:rPr lang="en-US" altLang="ko-KR" sz="2800" dirty="0"/>
              <a:t> de 50 </a:t>
            </a:r>
            <a:r>
              <a:rPr lang="en-US" altLang="ko-KR" sz="2800" dirty="0" err="1"/>
              <a:t>millones</a:t>
            </a:r>
            <a:r>
              <a:rPr lang="en-US" altLang="ko-KR" sz="2800" dirty="0"/>
              <a:t>: </a:t>
            </a:r>
            <a:r>
              <a:rPr lang="en-US" altLang="ko-KR" sz="2800" dirty="0" err="1"/>
              <a:t>más</a:t>
            </a:r>
            <a:r>
              <a:rPr lang="en-US" altLang="ko-KR" sz="2800" dirty="0"/>
              <a:t> de la </a:t>
            </a:r>
            <a:r>
              <a:rPr lang="en-US" altLang="ko-KR" sz="2800" dirty="0" err="1"/>
              <a:t>mitad</a:t>
            </a:r>
            <a:r>
              <a:rPr lang="en-US" altLang="ko-KR" sz="2800" dirty="0"/>
              <a:t> de la </a:t>
            </a:r>
            <a:r>
              <a:rPr lang="en-US" altLang="ko-KR" sz="2800" dirty="0" err="1"/>
              <a:t>población</a:t>
            </a:r>
            <a:r>
              <a:rPr lang="en-US" altLang="ko-KR" sz="2800" dirty="0"/>
              <a:t> de </a:t>
            </a:r>
            <a:r>
              <a:rPr lang="en-US" altLang="ko-KR" sz="2800" dirty="0" err="1"/>
              <a:t>cualquiera</a:t>
            </a:r>
            <a:r>
              <a:rPr lang="en-US" altLang="ko-KR" sz="2800" dirty="0"/>
              <a:t> de </a:t>
            </a:r>
            <a:r>
              <a:rPr lang="en-US" altLang="ko-KR" sz="2800" dirty="0" err="1"/>
              <a:t>las</a:t>
            </a:r>
            <a:r>
              <a:rPr lang="en-US" altLang="ko-KR" sz="2800" dirty="0"/>
              <a:t> </a:t>
            </a:r>
            <a:r>
              <a:rPr lang="en-US" altLang="ko-KR" sz="2800" dirty="0" err="1"/>
              <a:t>redes</a:t>
            </a:r>
            <a:r>
              <a:rPr lang="en-US" altLang="ko-KR" sz="2800" dirty="0"/>
              <a:t> </a:t>
            </a:r>
            <a:r>
              <a:rPr lang="en-US" altLang="ko-KR" sz="2800" dirty="0" err="1"/>
              <a:t>sociales</a:t>
            </a:r>
            <a:r>
              <a:rPr lang="en-US" altLang="ko-KR" sz="2800" dirty="0"/>
              <a:t> </a:t>
            </a:r>
            <a:r>
              <a:rPr lang="en-US" altLang="ko-KR" sz="2800" dirty="0" err="1"/>
              <a:t>competidoras</a:t>
            </a:r>
            <a:r>
              <a:rPr lang="en-US" altLang="ko-KR" sz="2800" dirty="0" smtClean="0"/>
              <a:t>.</a:t>
            </a:r>
          </a:p>
          <a:p>
            <a:endParaRPr lang="en-US" altLang="ko-KR" sz="2800" dirty="0"/>
          </a:p>
        </p:txBody>
      </p:sp>
    </p:spTree>
    <p:extLst>
      <p:ext uri="{BB962C8B-B14F-4D97-AF65-F5344CB8AC3E}">
        <p14:creationId xmlns:p14="http://schemas.microsoft.com/office/powerpoint/2010/main" val="8172188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altLang="ko-KR" sz="4400"/>
              <a:t>Facebook</a:t>
            </a:r>
            <a:endParaRPr lang="en-US" sz="44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18</a:t>
            </a:fld>
            <a:endParaRPr lang="en-US" sz="1600" dirty="0"/>
          </a:p>
        </p:txBody>
      </p:sp>
      <p:sp>
        <p:nvSpPr>
          <p:cNvPr id="6" name="Rectángulo 5"/>
          <p:cNvSpPr/>
          <p:nvPr/>
        </p:nvSpPr>
        <p:spPr>
          <a:xfrm>
            <a:off x="1097280" y="1887545"/>
            <a:ext cx="10352598" cy="4093428"/>
          </a:xfrm>
          <a:prstGeom prst="rect">
            <a:avLst/>
          </a:prstGeom>
        </p:spPr>
        <p:txBody>
          <a:bodyPr wrap="square">
            <a:spAutoFit/>
          </a:bodyPr>
          <a:lstStyle/>
          <a:p>
            <a:r>
              <a:rPr lang="en-US" altLang="ko-KR" sz="2600" dirty="0"/>
              <a:t>‹‹ Se ha </a:t>
            </a:r>
            <a:r>
              <a:rPr lang="en-US" altLang="ko-KR" sz="2600" dirty="0" err="1"/>
              <a:t>informado</a:t>
            </a:r>
            <a:r>
              <a:rPr lang="en-US" altLang="ko-KR" sz="2600" dirty="0"/>
              <a:t> </a:t>
            </a:r>
            <a:r>
              <a:rPr lang="en-US" altLang="ko-KR" sz="2600" dirty="0" err="1"/>
              <a:t>que</a:t>
            </a:r>
            <a:r>
              <a:rPr lang="en-US" altLang="ko-KR" sz="2600" dirty="0"/>
              <a:t> </a:t>
            </a:r>
            <a:r>
              <a:rPr lang="en-US" altLang="ko-KR" sz="2600" dirty="0" err="1"/>
              <a:t>FarmVille</a:t>
            </a:r>
            <a:r>
              <a:rPr lang="en-US" altLang="ko-KR" sz="2600" dirty="0"/>
              <a:t> </a:t>
            </a:r>
            <a:r>
              <a:rPr lang="en-US" altLang="ko-KR" sz="2600" dirty="0" err="1"/>
              <a:t>es</a:t>
            </a:r>
            <a:r>
              <a:rPr lang="en-US" altLang="ko-KR" sz="2600" dirty="0"/>
              <a:t> </a:t>
            </a:r>
            <a:r>
              <a:rPr lang="en-US" altLang="ko-KR" sz="2600" dirty="0" err="1"/>
              <a:t>muy</a:t>
            </a:r>
            <a:r>
              <a:rPr lang="en-US" altLang="ko-KR" sz="2600" dirty="0"/>
              <a:t> rentable, y </a:t>
            </a:r>
            <a:r>
              <a:rPr lang="en-US" altLang="ko-KR" sz="2600" dirty="0" err="1"/>
              <a:t>algunos</a:t>
            </a:r>
            <a:r>
              <a:rPr lang="en-US" altLang="ko-KR" sz="2600" dirty="0"/>
              <a:t> </a:t>
            </a:r>
            <a:r>
              <a:rPr lang="en-US" altLang="ko-KR" sz="2600" dirty="0" err="1"/>
              <a:t>informes</a:t>
            </a:r>
            <a:r>
              <a:rPr lang="en-US" altLang="ko-KR" sz="2600" dirty="0"/>
              <a:t> </a:t>
            </a:r>
            <a:r>
              <a:rPr lang="en-US" altLang="ko-KR" sz="2600" dirty="0" err="1"/>
              <a:t>externos</a:t>
            </a:r>
            <a:r>
              <a:rPr lang="en-US" altLang="ko-KR" sz="2600" dirty="0"/>
              <a:t> </a:t>
            </a:r>
            <a:r>
              <a:rPr lang="en-US" altLang="ko-KR" sz="2600" dirty="0" err="1"/>
              <a:t>afirman</a:t>
            </a:r>
            <a:r>
              <a:rPr lang="en-US" altLang="ko-KR" sz="2600" dirty="0"/>
              <a:t> </a:t>
            </a:r>
            <a:r>
              <a:rPr lang="en-US" altLang="ko-KR" sz="2600" dirty="0" err="1"/>
              <a:t>que</a:t>
            </a:r>
            <a:r>
              <a:rPr lang="en-US" altLang="ko-KR" sz="2600" dirty="0"/>
              <a:t> </a:t>
            </a:r>
            <a:r>
              <a:rPr lang="en-US" altLang="ko-KR" sz="2600" dirty="0" err="1"/>
              <a:t>su</a:t>
            </a:r>
            <a:r>
              <a:rPr lang="en-US" altLang="ko-KR" sz="2600" dirty="0"/>
              <a:t> </a:t>
            </a:r>
            <a:r>
              <a:rPr lang="en-US" altLang="ko-KR" sz="2600" dirty="0" err="1"/>
              <a:t>empresa</a:t>
            </a:r>
            <a:r>
              <a:rPr lang="en-US" altLang="ko-KR" sz="2600" dirty="0"/>
              <a:t> </a:t>
            </a:r>
            <a:r>
              <a:rPr lang="en-US" altLang="ko-KR" sz="2600" dirty="0" err="1"/>
              <a:t>matriz</a:t>
            </a:r>
            <a:r>
              <a:rPr lang="en-US" altLang="ko-KR" sz="2600" dirty="0"/>
              <a:t>, Zynga, ha </a:t>
            </a:r>
            <a:r>
              <a:rPr lang="en-US" altLang="ko-KR" sz="2600" dirty="0" err="1"/>
              <a:t>generado</a:t>
            </a:r>
            <a:r>
              <a:rPr lang="en-US" altLang="ko-KR" sz="2600" dirty="0"/>
              <a:t> </a:t>
            </a:r>
            <a:r>
              <a:rPr lang="en-US" altLang="ko-KR" sz="2600" dirty="0" err="1" smtClean="0"/>
              <a:t>casi</a:t>
            </a:r>
            <a:r>
              <a:rPr lang="en-US" altLang="ko-KR" sz="2600" dirty="0" smtClean="0"/>
              <a:t> el </a:t>
            </a:r>
            <a:r>
              <a:rPr lang="en-US" altLang="ko-KR" sz="2600" dirty="0" err="1"/>
              <a:t>doble</a:t>
            </a:r>
            <a:r>
              <a:rPr lang="en-US" altLang="ko-KR" sz="2600" dirty="0"/>
              <a:t> de </a:t>
            </a:r>
            <a:r>
              <a:rPr lang="en-US" altLang="ko-KR" sz="2600" dirty="0" err="1"/>
              <a:t>ganancias</a:t>
            </a:r>
            <a:r>
              <a:rPr lang="en-US" altLang="ko-KR" sz="2600" dirty="0"/>
              <a:t> </a:t>
            </a:r>
            <a:r>
              <a:rPr lang="en-US" altLang="ko-KR" sz="2600" dirty="0" err="1"/>
              <a:t>que</a:t>
            </a:r>
            <a:r>
              <a:rPr lang="en-US" altLang="ko-KR" sz="2600" dirty="0"/>
              <a:t> Facebook </a:t>
            </a:r>
            <a:r>
              <a:rPr lang="en-US" altLang="ko-KR" sz="2600" dirty="0" smtClean="0"/>
              <a:t>(en un </a:t>
            </a:r>
            <a:r>
              <a:rPr lang="en-US" altLang="ko-KR" sz="2600" dirty="0" err="1" smtClean="0"/>
              <a:t>determinado</a:t>
            </a:r>
            <a:r>
              <a:rPr lang="en-US" altLang="ko-KR" sz="2600" dirty="0" smtClean="0"/>
              <a:t> </a:t>
            </a:r>
            <a:r>
              <a:rPr lang="en-US" altLang="ko-KR" sz="2600" dirty="0" err="1" smtClean="0"/>
              <a:t>momento</a:t>
            </a:r>
            <a:r>
              <a:rPr lang="en-US" altLang="ko-KR" sz="2600" dirty="0" smtClean="0"/>
              <a:t>). </a:t>
            </a:r>
            <a:endParaRPr lang="en-US" altLang="ko-KR" sz="2600" dirty="0"/>
          </a:p>
          <a:p>
            <a:endParaRPr lang="en-US" altLang="ko-KR" sz="2600" dirty="0" smtClean="0"/>
          </a:p>
          <a:p>
            <a:r>
              <a:rPr lang="en-US" altLang="ko-KR" sz="2600" dirty="0" err="1" smtClean="0"/>
              <a:t>Ahora</a:t>
            </a:r>
            <a:r>
              <a:rPr lang="en-US" altLang="ko-KR" sz="2600" dirty="0"/>
              <a:t>, </a:t>
            </a:r>
            <a:r>
              <a:rPr lang="en-US" altLang="ko-KR" sz="2600" dirty="0" err="1"/>
              <a:t>por</a:t>
            </a:r>
            <a:r>
              <a:rPr lang="en-US" altLang="ko-KR" sz="2600" dirty="0"/>
              <a:t> </a:t>
            </a:r>
            <a:r>
              <a:rPr lang="en-US" altLang="ko-KR" sz="2600" dirty="0" err="1"/>
              <a:t>supuesto</a:t>
            </a:r>
            <a:r>
              <a:rPr lang="en-US" altLang="ko-KR" sz="2600" dirty="0"/>
              <a:t>, no </a:t>
            </a:r>
            <a:r>
              <a:rPr lang="en-US" altLang="ko-KR" sz="2600" dirty="0" err="1"/>
              <a:t>todos</a:t>
            </a:r>
            <a:r>
              <a:rPr lang="en-US" altLang="ko-KR" sz="2600" dirty="0"/>
              <a:t> los </a:t>
            </a:r>
            <a:r>
              <a:rPr lang="en-US" altLang="ko-KR" sz="2600" dirty="0" err="1"/>
              <a:t>juegos</a:t>
            </a:r>
            <a:r>
              <a:rPr lang="en-US" altLang="ko-KR" sz="2600" dirty="0"/>
              <a:t> o </a:t>
            </a:r>
            <a:r>
              <a:rPr lang="en-US" altLang="ko-KR" sz="2600" dirty="0" err="1"/>
              <a:t>aplicaciones</a:t>
            </a:r>
            <a:r>
              <a:rPr lang="en-US" altLang="ko-KR" sz="2600" dirty="0"/>
              <a:t> de Facebook </a:t>
            </a:r>
            <a:r>
              <a:rPr lang="en-US" altLang="ko-KR" sz="2600" dirty="0" err="1"/>
              <a:t>pueden</a:t>
            </a:r>
            <a:r>
              <a:rPr lang="en-US" altLang="ko-KR" sz="2600" dirty="0"/>
              <a:t> </a:t>
            </a:r>
            <a:r>
              <a:rPr lang="en-US" altLang="ko-KR" sz="2600" dirty="0" err="1"/>
              <a:t>tener</a:t>
            </a:r>
            <a:r>
              <a:rPr lang="en-US" altLang="ko-KR" sz="2600" dirty="0"/>
              <a:t> </a:t>
            </a:r>
            <a:r>
              <a:rPr lang="en-US" altLang="ko-KR" sz="2600" dirty="0" err="1"/>
              <a:t>tanto</a:t>
            </a:r>
            <a:r>
              <a:rPr lang="en-US" altLang="ko-KR" sz="2600" dirty="0"/>
              <a:t> </a:t>
            </a:r>
            <a:r>
              <a:rPr lang="en-US" altLang="ko-KR" sz="2600" dirty="0" err="1"/>
              <a:t>éxito</a:t>
            </a:r>
            <a:r>
              <a:rPr lang="en-US" altLang="ko-KR" sz="2600" dirty="0"/>
              <a:t>, </a:t>
            </a:r>
            <a:r>
              <a:rPr lang="en-US" altLang="ko-KR" sz="2600" dirty="0" err="1" smtClean="0"/>
              <a:t>pero</a:t>
            </a:r>
            <a:r>
              <a:rPr lang="en-US" altLang="ko-KR" sz="2600" dirty="0" smtClean="0"/>
              <a:t> </a:t>
            </a:r>
            <a:r>
              <a:rPr lang="en-US" altLang="ko-KR" sz="2600" dirty="0" err="1"/>
              <a:t>FarmVille</a:t>
            </a:r>
            <a:r>
              <a:rPr lang="en-US" altLang="ko-KR" sz="2600" dirty="0"/>
              <a:t> se </a:t>
            </a:r>
            <a:r>
              <a:rPr lang="en-US" altLang="ko-KR" sz="2600" dirty="0" err="1" smtClean="0"/>
              <a:t>benefici</a:t>
            </a:r>
            <a:r>
              <a:rPr lang="es-ES" altLang="ko-KR" sz="2600" dirty="0" err="1" smtClean="0"/>
              <a:t>ó</a:t>
            </a:r>
            <a:r>
              <a:rPr lang="en-US" altLang="ko-KR" sz="2600" dirty="0" smtClean="0"/>
              <a:t> </a:t>
            </a:r>
            <a:r>
              <a:rPr lang="en-US" altLang="ko-KR" sz="2600" dirty="0"/>
              <a:t>del </a:t>
            </a:r>
            <a:r>
              <a:rPr lang="en-US" altLang="ko-KR" sz="2600" dirty="0" err="1"/>
              <a:t>mismo</a:t>
            </a:r>
            <a:r>
              <a:rPr lang="en-US" altLang="ko-KR" sz="2600" dirty="0"/>
              <a:t> </a:t>
            </a:r>
            <a:r>
              <a:rPr lang="en-US" altLang="ko-KR" sz="2600" dirty="0" err="1"/>
              <a:t>efecto</a:t>
            </a:r>
            <a:r>
              <a:rPr lang="en-US" altLang="ko-KR" sz="2600" dirty="0"/>
              <a:t> de bola de </a:t>
            </a:r>
            <a:r>
              <a:rPr lang="en-US" altLang="ko-KR" sz="2600" dirty="0" err="1"/>
              <a:t>nieve</a:t>
            </a:r>
            <a:r>
              <a:rPr lang="en-US" altLang="ko-KR" sz="2600" dirty="0"/>
              <a:t> </a:t>
            </a:r>
            <a:r>
              <a:rPr lang="en-US" altLang="ko-KR" sz="2600" dirty="0" err="1"/>
              <a:t>que</a:t>
            </a:r>
            <a:r>
              <a:rPr lang="en-US" altLang="ko-KR" sz="2600" dirty="0"/>
              <a:t> el </a:t>
            </a:r>
            <a:r>
              <a:rPr lang="en-US" altLang="ko-KR" sz="2600" dirty="0" err="1"/>
              <a:t>propio</a:t>
            </a:r>
            <a:r>
              <a:rPr lang="en-US" altLang="ko-KR" sz="2600" dirty="0"/>
              <a:t> Facebook, lo </a:t>
            </a:r>
            <a:r>
              <a:rPr lang="en-US" altLang="ko-KR" sz="2600" dirty="0" err="1"/>
              <a:t>que</a:t>
            </a:r>
            <a:r>
              <a:rPr lang="en-US" altLang="ko-KR" sz="2600" dirty="0"/>
              <a:t> </a:t>
            </a:r>
            <a:r>
              <a:rPr lang="en-US" altLang="ko-KR" sz="2600" dirty="0" err="1" smtClean="0"/>
              <a:t>dificult</a:t>
            </a:r>
            <a:r>
              <a:rPr lang="es-ES" altLang="ko-KR" sz="2600" dirty="0" err="1" smtClean="0"/>
              <a:t>ó</a:t>
            </a:r>
            <a:r>
              <a:rPr lang="en-US" altLang="ko-KR" sz="2600" dirty="0" smtClean="0"/>
              <a:t> </a:t>
            </a:r>
            <a:r>
              <a:rPr lang="en-US" altLang="ko-KR" sz="2600" dirty="0"/>
              <a:t>la </a:t>
            </a:r>
            <a:r>
              <a:rPr lang="en-US" altLang="ko-KR" sz="2600" dirty="0" err="1" smtClean="0"/>
              <a:t>competencia</a:t>
            </a:r>
            <a:r>
              <a:rPr lang="en-US" altLang="ko-KR" sz="2600" dirty="0" smtClean="0"/>
              <a:t>.</a:t>
            </a:r>
          </a:p>
          <a:p>
            <a:endParaRPr lang="en-US" altLang="ko-KR" sz="2600" dirty="0"/>
          </a:p>
          <a:p>
            <a:r>
              <a:rPr lang="en-US" altLang="ko-KR" sz="2600" dirty="0" err="1" smtClean="0"/>
              <a:t>Esto</a:t>
            </a:r>
            <a:r>
              <a:rPr lang="en-US" altLang="ko-KR" sz="2600" dirty="0" smtClean="0"/>
              <a:t> </a:t>
            </a:r>
            <a:r>
              <a:rPr lang="en-US" altLang="ko-KR" sz="2600" dirty="0" err="1" smtClean="0"/>
              <a:t>valida</a:t>
            </a:r>
            <a:r>
              <a:rPr lang="en-US" altLang="ko-KR" sz="2600" dirty="0" smtClean="0"/>
              <a:t> a </a:t>
            </a:r>
            <a:r>
              <a:rPr lang="en-US" altLang="ko-KR" sz="2600" dirty="0"/>
              <a:t>Facebook </a:t>
            </a:r>
            <a:r>
              <a:rPr lang="en-US" altLang="ko-KR" sz="2600" dirty="0" err="1"/>
              <a:t>como</a:t>
            </a:r>
            <a:r>
              <a:rPr lang="en-US" altLang="ko-KR" sz="2600" dirty="0"/>
              <a:t> </a:t>
            </a:r>
            <a:r>
              <a:rPr lang="en-US" altLang="ko-KR" sz="2600" dirty="0" err="1"/>
              <a:t>una</a:t>
            </a:r>
            <a:r>
              <a:rPr lang="en-US" altLang="ko-KR" sz="2600" dirty="0"/>
              <a:t> </a:t>
            </a:r>
            <a:r>
              <a:rPr lang="en-US" altLang="ko-KR" sz="2600" dirty="0" err="1"/>
              <a:t>plataforma</a:t>
            </a:r>
            <a:r>
              <a:rPr lang="en-US" altLang="ko-KR" sz="2600" dirty="0"/>
              <a:t> </a:t>
            </a:r>
            <a:r>
              <a:rPr lang="en-US" altLang="ko-KR" sz="2600" dirty="0" err="1"/>
              <a:t>sobre</a:t>
            </a:r>
            <a:r>
              <a:rPr lang="en-US" altLang="ko-KR" sz="2600" dirty="0"/>
              <a:t> la </a:t>
            </a:r>
            <a:r>
              <a:rPr lang="en-US" altLang="ko-KR" sz="2600" dirty="0" err="1"/>
              <a:t>cual</a:t>
            </a:r>
            <a:r>
              <a:rPr lang="en-US" altLang="ko-KR" sz="2600" dirty="0"/>
              <a:t> se </a:t>
            </a:r>
            <a:r>
              <a:rPr lang="en-US" altLang="ko-KR" sz="2600" dirty="0" err="1"/>
              <a:t>puede</a:t>
            </a:r>
            <a:r>
              <a:rPr lang="en-US" altLang="ko-KR" sz="2600" dirty="0"/>
              <a:t> </a:t>
            </a:r>
            <a:r>
              <a:rPr lang="en-US" altLang="ko-KR" sz="2600" dirty="0" err="1"/>
              <a:t>construir</a:t>
            </a:r>
            <a:r>
              <a:rPr lang="en-US" altLang="ko-KR" sz="2600" dirty="0"/>
              <a:t> un </a:t>
            </a:r>
            <a:r>
              <a:rPr lang="en-US" altLang="ko-KR" sz="2600" dirty="0" err="1"/>
              <a:t>negocio</a:t>
            </a:r>
            <a:r>
              <a:rPr lang="en-US" altLang="ko-KR" sz="2600" dirty="0"/>
              <a:t> para </a:t>
            </a:r>
            <a:r>
              <a:rPr lang="en-US" altLang="ko-KR" sz="2600" dirty="0" err="1"/>
              <a:t>hacer</a:t>
            </a:r>
            <a:r>
              <a:rPr lang="en-US" altLang="ko-KR" sz="2600" dirty="0"/>
              <a:t> </a:t>
            </a:r>
            <a:r>
              <a:rPr lang="en-US" altLang="ko-KR" sz="2600" dirty="0" err="1"/>
              <a:t>dinero</a:t>
            </a:r>
            <a:r>
              <a:rPr lang="en-US" altLang="ko-KR" sz="2600" dirty="0"/>
              <a:t>.</a:t>
            </a:r>
          </a:p>
        </p:txBody>
      </p:sp>
    </p:spTree>
    <p:extLst>
      <p:ext uri="{BB962C8B-B14F-4D97-AF65-F5344CB8AC3E}">
        <p14:creationId xmlns:p14="http://schemas.microsoft.com/office/powerpoint/2010/main" val="52902541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altLang="ko-KR" sz="4400"/>
              <a:t>Facebook</a:t>
            </a:r>
            <a:endParaRPr lang="en-US" sz="44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19</a:t>
            </a:fld>
            <a:endParaRPr lang="en-US" sz="1600" dirty="0"/>
          </a:p>
        </p:txBody>
      </p:sp>
      <p:sp>
        <p:nvSpPr>
          <p:cNvPr id="6" name="Rectángulo 5"/>
          <p:cNvSpPr/>
          <p:nvPr/>
        </p:nvSpPr>
        <p:spPr>
          <a:xfrm>
            <a:off x="1097280" y="2202043"/>
            <a:ext cx="10352598" cy="3539430"/>
          </a:xfrm>
          <a:prstGeom prst="rect">
            <a:avLst/>
          </a:prstGeom>
        </p:spPr>
        <p:txBody>
          <a:bodyPr wrap="square">
            <a:spAutoFit/>
          </a:bodyPr>
          <a:lstStyle/>
          <a:p>
            <a:r>
              <a:rPr lang="en-US" altLang="ko-KR" sz="2800" dirty="0" err="1"/>
              <a:t>Por</a:t>
            </a:r>
            <a:r>
              <a:rPr lang="en-US" altLang="ko-KR" sz="2800" dirty="0"/>
              <a:t> lo </a:t>
            </a:r>
            <a:r>
              <a:rPr lang="en-US" altLang="ko-KR" sz="2800" dirty="0" err="1"/>
              <a:t>tanto</a:t>
            </a:r>
            <a:r>
              <a:rPr lang="en-US" altLang="ko-KR" sz="2800" dirty="0"/>
              <a:t>, </a:t>
            </a:r>
            <a:r>
              <a:rPr lang="en-US" altLang="ko-KR" sz="2800" dirty="0" err="1"/>
              <a:t>medio</a:t>
            </a:r>
            <a:r>
              <a:rPr lang="en-US" altLang="ko-KR" sz="2800" dirty="0"/>
              <a:t> </a:t>
            </a:r>
            <a:r>
              <a:rPr lang="en-US" altLang="ko-KR" sz="2800" dirty="0" err="1"/>
              <a:t>billón</a:t>
            </a:r>
            <a:r>
              <a:rPr lang="en-US" altLang="ko-KR" sz="2800" dirty="0"/>
              <a:t> de personas </a:t>
            </a:r>
            <a:r>
              <a:rPr lang="en-US" altLang="ko-KR" sz="2800" dirty="0" err="1"/>
              <a:t>usan</a:t>
            </a:r>
            <a:r>
              <a:rPr lang="en-US" altLang="ko-KR" sz="2800" dirty="0"/>
              <a:t> el </a:t>
            </a:r>
            <a:r>
              <a:rPr lang="en-US" altLang="ko-KR" sz="2800" dirty="0" err="1"/>
              <a:t>sitio</a:t>
            </a:r>
            <a:r>
              <a:rPr lang="en-US" altLang="ko-KR" sz="2800" dirty="0"/>
              <a:t> web de Facebook </a:t>
            </a:r>
            <a:r>
              <a:rPr lang="en-US" altLang="ko-KR" sz="2800" dirty="0" err="1"/>
              <a:t>cada</a:t>
            </a:r>
            <a:r>
              <a:rPr lang="en-US" altLang="ko-KR" sz="2800" dirty="0"/>
              <a:t> </a:t>
            </a:r>
            <a:r>
              <a:rPr lang="en-US" altLang="ko-KR" sz="2800" dirty="0" err="1"/>
              <a:t>mes</a:t>
            </a:r>
            <a:r>
              <a:rPr lang="en-US" altLang="ko-KR" sz="2800" dirty="0"/>
              <a:t>, y al </a:t>
            </a:r>
            <a:r>
              <a:rPr lang="en-US" altLang="ko-KR" sz="2800" dirty="0" err="1"/>
              <a:t>mismo</a:t>
            </a:r>
            <a:r>
              <a:rPr lang="en-US" altLang="ko-KR" sz="2800" dirty="0"/>
              <a:t> </a:t>
            </a:r>
            <a:r>
              <a:rPr lang="en-US" altLang="ko-KR" sz="2800" dirty="0" err="1"/>
              <a:t>tiempo</a:t>
            </a:r>
            <a:r>
              <a:rPr lang="en-US" altLang="ko-KR" sz="2800" dirty="0"/>
              <a:t>, Facebook se </a:t>
            </a:r>
            <a:r>
              <a:rPr lang="en-US" altLang="ko-KR" sz="2800" dirty="0" err="1"/>
              <a:t>extiende</a:t>
            </a:r>
            <a:r>
              <a:rPr lang="en-US" altLang="ko-KR" sz="2800" dirty="0"/>
              <a:t> </a:t>
            </a:r>
            <a:r>
              <a:rPr lang="en-US" altLang="ko-KR" sz="2800" dirty="0" err="1"/>
              <a:t>cada</a:t>
            </a:r>
            <a:r>
              <a:rPr lang="en-US" altLang="ko-KR" sz="2800" dirty="0"/>
              <a:t> </a:t>
            </a:r>
            <a:r>
              <a:rPr lang="en-US" altLang="ko-KR" sz="2800" dirty="0" err="1"/>
              <a:t>vez</a:t>
            </a:r>
            <a:r>
              <a:rPr lang="en-US" altLang="ko-KR" sz="2800" dirty="0"/>
              <a:t> </a:t>
            </a:r>
            <a:r>
              <a:rPr lang="en-US" altLang="ko-KR" sz="2800" dirty="0" err="1"/>
              <a:t>más</a:t>
            </a:r>
            <a:r>
              <a:rPr lang="en-US" altLang="ko-KR" sz="2800" dirty="0"/>
              <a:t> a </a:t>
            </a:r>
            <a:r>
              <a:rPr lang="en-US" altLang="ko-KR" sz="2800" dirty="0" err="1"/>
              <a:t>través</a:t>
            </a:r>
            <a:r>
              <a:rPr lang="en-US" altLang="ko-KR" sz="2800" dirty="0"/>
              <a:t> de Internet, e </a:t>
            </a:r>
            <a:r>
              <a:rPr lang="en-US" altLang="ko-KR" sz="2800" dirty="0" err="1"/>
              <a:t>incluso</a:t>
            </a:r>
            <a:r>
              <a:rPr lang="en-US" altLang="ko-KR" sz="2800" dirty="0"/>
              <a:t> </a:t>
            </a:r>
            <a:r>
              <a:rPr lang="en-US" altLang="ko-KR" sz="2800" dirty="0" err="1"/>
              <a:t>más</a:t>
            </a:r>
            <a:r>
              <a:rPr lang="en-US" altLang="ko-KR" sz="2800" dirty="0"/>
              <a:t> </a:t>
            </a:r>
            <a:r>
              <a:rPr lang="en-US" altLang="ko-KR" sz="2800" dirty="0" err="1"/>
              <a:t>allá</a:t>
            </a:r>
            <a:r>
              <a:rPr lang="en-US" altLang="ko-KR" sz="2800" dirty="0"/>
              <a:t>. </a:t>
            </a:r>
            <a:endParaRPr lang="en-US" altLang="ko-KR" sz="2800" dirty="0" smtClean="0"/>
          </a:p>
          <a:p>
            <a:r>
              <a:rPr lang="en-US" altLang="ko-KR" sz="2800" dirty="0"/>
              <a:t>" Facebook Messages " </a:t>
            </a:r>
            <a:r>
              <a:rPr lang="en-US" altLang="ko-KR" sz="2800" dirty="0" err="1"/>
              <a:t>almacena</a:t>
            </a:r>
            <a:r>
              <a:rPr lang="en-US" altLang="ko-KR" sz="2800" dirty="0"/>
              <a:t> el </a:t>
            </a:r>
            <a:r>
              <a:rPr lang="en-US" altLang="ko-KR" sz="2800" dirty="0" err="1"/>
              <a:t>historial</a:t>
            </a:r>
            <a:r>
              <a:rPr lang="en-US" altLang="ko-KR" sz="2800" dirty="0"/>
              <a:t> de </a:t>
            </a:r>
            <a:r>
              <a:rPr lang="en-US" altLang="ko-KR" sz="2800" dirty="0" err="1"/>
              <a:t>conversaciones</a:t>
            </a:r>
            <a:r>
              <a:rPr lang="en-US" altLang="ko-KR" sz="2800" dirty="0"/>
              <a:t> </a:t>
            </a:r>
            <a:r>
              <a:rPr lang="en-US" altLang="ko-KR" sz="2800" dirty="0" err="1"/>
              <a:t>completo</a:t>
            </a:r>
            <a:r>
              <a:rPr lang="en-US" altLang="ko-KR" sz="2800" dirty="0"/>
              <a:t> del </a:t>
            </a:r>
            <a:r>
              <a:rPr lang="en-US" altLang="ko-KR" sz="2800" dirty="0" err="1"/>
              <a:t>usuario</a:t>
            </a:r>
            <a:r>
              <a:rPr lang="en-US" altLang="ko-KR" sz="2800" dirty="0"/>
              <a:t>, a </a:t>
            </a:r>
            <a:r>
              <a:rPr lang="en-US" altLang="ko-KR" sz="2800" dirty="0" err="1"/>
              <a:t>través</a:t>
            </a:r>
            <a:r>
              <a:rPr lang="en-US" altLang="ko-KR" sz="2800" dirty="0"/>
              <a:t> de </a:t>
            </a:r>
            <a:r>
              <a:rPr lang="en-US" altLang="ko-KR" sz="2800" dirty="0" err="1"/>
              <a:t>correo</a:t>
            </a:r>
            <a:r>
              <a:rPr lang="en-US" altLang="ko-KR" sz="2800" dirty="0"/>
              <a:t> </a:t>
            </a:r>
            <a:r>
              <a:rPr lang="en-US" altLang="ko-KR" sz="2800" dirty="0" err="1"/>
              <a:t>electrónico</a:t>
            </a:r>
            <a:r>
              <a:rPr lang="en-US" altLang="ko-KR" sz="2800" dirty="0"/>
              <a:t>, SMS, chat y el </a:t>
            </a:r>
            <a:r>
              <a:rPr lang="en-US" altLang="ko-KR" sz="2800" dirty="0" err="1"/>
              <a:t>propio</a:t>
            </a:r>
            <a:r>
              <a:rPr lang="en-US" altLang="ko-KR" sz="2800" dirty="0"/>
              <a:t> Facebook; "Facebook Places" les </a:t>
            </a:r>
            <a:r>
              <a:rPr lang="en-US" altLang="ko-KR" sz="2800" dirty="0" err="1"/>
              <a:t>permite</a:t>
            </a:r>
            <a:r>
              <a:rPr lang="en-US" altLang="ko-KR" sz="2800" dirty="0"/>
              <a:t> a los </a:t>
            </a:r>
            <a:r>
              <a:rPr lang="en-US" altLang="ko-KR" sz="2800" dirty="0" err="1"/>
              <a:t>usuarios</a:t>
            </a:r>
            <a:r>
              <a:rPr lang="en-US" altLang="ko-KR" sz="2800" dirty="0"/>
              <a:t> </a:t>
            </a:r>
            <a:r>
              <a:rPr lang="en-US" altLang="ko-KR" sz="2800" dirty="0" err="1"/>
              <a:t>registrarse</a:t>
            </a:r>
            <a:r>
              <a:rPr lang="en-US" altLang="ko-KR" sz="2800" dirty="0"/>
              <a:t> en </a:t>
            </a:r>
            <a:r>
              <a:rPr lang="en-US" altLang="ko-KR" sz="2800" dirty="0" err="1"/>
              <a:t>una</a:t>
            </a:r>
            <a:r>
              <a:rPr lang="en-US" altLang="ko-KR" sz="2800" dirty="0"/>
              <a:t> </a:t>
            </a:r>
            <a:r>
              <a:rPr lang="en-US" altLang="ko-KR" sz="2800" dirty="0" err="1"/>
              <a:t>ubicación</a:t>
            </a:r>
            <a:r>
              <a:rPr lang="en-US" altLang="ko-KR" sz="2800" dirty="0"/>
              <a:t> </a:t>
            </a:r>
            <a:r>
              <a:rPr lang="en-US" altLang="ko-KR" sz="2800" dirty="0" err="1"/>
              <a:t>física</a:t>
            </a:r>
            <a:r>
              <a:rPr lang="en-US" altLang="ko-KR" sz="2800" dirty="0"/>
              <a:t>, </a:t>
            </a:r>
            <a:r>
              <a:rPr lang="en-US" altLang="ko-KR" sz="2800" dirty="0" err="1"/>
              <a:t>informando</a:t>
            </a:r>
            <a:r>
              <a:rPr lang="en-US" altLang="ko-KR" sz="2800" dirty="0"/>
              <a:t> a </a:t>
            </a:r>
            <a:r>
              <a:rPr lang="en-US" altLang="ko-KR" sz="2800" dirty="0" err="1"/>
              <a:t>sus</a:t>
            </a:r>
            <a:r>
              <a:rPr lang="en-US" altLang="ko-KR" sz="2800" dirty="0"/>
              <a:t> amigos </a:t>
            </a:r>
            <a:r>
              <a:rPr lang="en-US" altLang="ko-KR" sz="2800" dirty="0" err="1"/>
              <a:t>que</a:t>
            </a:r>
            <a:r>
              <a:rPr lang="en-US" altLang="ko-KR" sz="2800" dirty="0"/>
              <a:t> </a:t>
            </a:r>
            <a:r>
              <a:rPr lang="en-US" altLang="ko-KR" sz="2800" dirty="0" err="1"/>
              <a:t>están</a:t>
            </a:r>
            <a:r>
              <a:rPr lang="en-US" altLang="ko-KR" sz="2800" dirty="0"/>
              <a:t> </a:t>
            </a:r>
            <a:r>
              <a:rPr lang="en-US" altLang="ko-KR" sz="2800" dirty="0" err="1"/>
              <a:t>allí</a:t>
            </a:r>
            <a:r>
              <a:rPr lang="en-US" altLang="ko-KR" sz="2800" dirty="0"/>
              <a:t>. </a:t>
            </a:r>
            <a:r>
              <a:rPr lang="en-US" altLang="ko-KR" sz="2800" dirty="0" err="1"/>
              <a:t>Ninguna</a:t>
            </a:r>
            <a:r>
              <a:rPr lang="en-US" altLang="ko-KR" sz="2800" dirty="0"/>
              <a:t> </a:t>
            </a:r>
            <a:r>
              <a:rPr lang="en-US" altLang="ko-KR" sz="2800" dirty="0" err="1"/>
              <a:t>otra</a:t>
            </a:r>
            <a:r>
              <a:rPr lang="en-US" altLang="ko-KR" sz="2800" dirty="0"/>
              <a:t> red </a:t>
            </a:r>
            <a:r>
              <a:rPr lang="en-US" altLang="ko-KR" sz="2800" dirty="0" err="1"/>
              <a:t>tiene</a:t>
            </a:r>
            <a:r>
              <a:rPr lang="en-US" altLang="ko-KR" sz="2800" dirty="0"/>
              <a:t> </a:t>
            </a:r>
            <a:r>
              <a:rPr lang="en-US" altLang="ko-KR" sz="2800" dirty="0" err="1"/>
              <a:t>este</a:t>
            </a:r>
            <a:r>
              <a:rPr lang="en-US" altLang="ko-KR" sz="2800" dirty="0"/>
              <a:t> </a:t>
            </a:r>
            <a:r>
              <a:rPr lang="en-US" altLang="ko-KR" sz="2800" dirty="0" err="1"/>
              <a:t>alcance</a:t>
            </a:r>
            <a:r>
              <a:rPr lang="en-US" altLang="ko-KR" sz="2800" dirty="0"/>
              <a:t>.</a:t>
            </a:r>
          </a:p>
        </p:txBody>
      </p:sp>
    </p:spTree>
    <p:extLst>
      <p:ext uri="{BB962C8B-B14F-4D97-AF65-F5344CB8AC3E}">
        <p14:creationId xmlns:p14="http://schemas.microsoft.com/office/powerpoint/2010/main" val="19139560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r>
              <a:rPr lang="es-ES" sz="1600" dirty="0" smtClean="0"/>
              <a:t>Contenido                                                                                                                                                                                                              </a:t>
            </a:r>
            <a:fld id="{5C8A0B6C-2F0D-9146-B965-5B2E4517E27B}" type="slidenum">
              <a:rPr lang="en-US" sz="1600" smtClean="0"/>
              <a:t>2</a:t>
            </a:fld>
            <a:endParaRPr lang="en-US" sz="1600" dirty="0"/>
          </a:p>
        </p:txBody>
      </p:sp>
      <p:sp>
        <p:nvSpPr>
          <p:cNvPr id="14" name="Título 1"/>
          <p:cNvSpPr txBox="1">
            <a:spLocks/>
          </p:cNvSpPr>
          <p:nvPr/>
        </p:nvSpPr>
        <p:spPr>
          <a:xfrm>
            <a:off x="770400" y="578829"/>
            <a:ext cx="10058400" cy="728806"/>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dirty="0"/>
              <a:t>Contenido de este curso</a:t>
            </a:r>
            <a:endParaRPr lang="en-US" dirty="0"/>
          </a:p>
        </p:txBody>
      </p:sp>
      <p:graphicFrame>
        <p:nvGraphicFramePr>
          <p:cNvPr id="4" name="Tabla 3"/>
          <p:cNvGraphicFramePr>
            <a:graphicFrameLocks noGrp="1"/>
          </p:cNvGraphicFramePr>
          <p:nvPr>
            <p:extLst>
              <p:ext uri="{D42A27DB-BD31-4B8C-83A1-F6EECF244321}">
                <p14:modId xmlns:p14="http://schemas.microsoft.com/office/powerpoint/2010/main" val="832506838"/>
              </p:ext>
            </p:extLst>
          </p:nvPr>
        </p:nvGraphicFramePr>
        <p:xfrm>
          <a:off x="601578" y="1463006"/>
          <a:ext cx="11165305" cy="4625340"/>
        </p:xfrm>
        <a:graphic>
          <a:graphicData uri="http://schemas.openxmlformats.org/drawingml/2006/table">
            <a:tbl>
              <a:tblPr/>
              <a:tblGrid>
                <a:gridCol w="11165305"/>
              </a:tblGrid>
              <a:tr h="406400">
                <a:tc>
                  <a:txBody>
                    <a:bodyPr/>
                    <a:lstStyle/>
                    <a:p>
                      <a:pPr algn="l" fontAlgn="ctr"/>
                      <a:r>
                        <a:rPr lang="es-AR" sz="2400" b="1" i="0" u="none" strike="noStrike" dirty="0">
                          <a:solidFill>
                            <a:srgbClr val="000000"/>
                          </a:solidFill>
                          <a:effectLst/>
                          <a:latin typeface="Arial Narrow" charset="0"/>
                        </a:rPr>
                        <a:t>MODULO 1: </a:t>
                      </a:r>
                      <a:r>
                        <a:rPr lang="es-AR" sz="2400" b="0" i="0" u="none" strike="noStrike" dirty="0">
                          <a:solidFill>
                            <a:srgbClr val="000000"/>
                          </a:solidFill>
                          <a:effectLst/>
                          <a:latin typeface="Arial Narrow" charset="0"/>
                        </a:rPr>
                        <a:t>Data Analysis en Ciencias de la Comunicación.</a:t>
                      </a:r>
                      <a:endParaRPr lang="es-ES_tradnl" sz="2400" b="1" i="0" u="none" strike="noStrike" dirty="0">
                        <a:solidFill>
                          <a:srgbClr val="000000"/>
                        </a:solidFill>
                        <a:effectLst/>
                        <a:latin typeface="Arial Narrow"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06400">
                <a:tc>
                  <a:txBody>
                    <a:bodyPr/>
                    <a:lstStyle/>
                    <a:p>
                      <a:pPr algn="l" fontAlgn="ctr"/>
                      <a:r>
                        <a:rPr lang="es-AR" sz="2400" b="1" i="0" u="none" strike="noStrike" dirty="0">
                          <a:solidFill>
                            <a:srgbClr val="000000"/>
                          </a:solidFill>
                          <a:effectLst/>
                          <a:latin typeface="Arial Narrow" charset="0"/>
                        </a:rPr>
                        <a:t>MODULO 2:</a:t>
                      </a:r>
                      <a:r>
                        <a:rPr lang="es-AR" sz="2400" b="0" i="0" u="none" strike="noStrike" dirty="0">
                          <a:solidFill>
                            <a:srgbClr val="000000"/>
                          </a:solidFill>
                          <a:effectLst/>
                          <a:latin typeface="Arial Narrow" charset="0"/>
                        </a:rPr>
                        <a:t> Computer-mediated Data Analysis.</a:t>
                      </a:r>
                      <a:endParaRPr lang="es-ES_tradnl" sz="2400" b="1" i="0" u="none" strike="noStrike" dirty="0">
                        <a:solidFill>
                          <a:srgbClr val="000000"/>
                        </a:solidFill>
                        <a:effectLst/>
                        <a:latin typeface="Arial Narrow"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ctr"/>
                      <a:r>
                        <a:rPr lang="es-AR" sz="2400" b="1" i="0" u="none" strike="noStrike" dirty="0">
                          <a:solidFill>
                            <a:srgbClr val="000000"/>
                          </a:solidFill>
                          <a:effectLst/>
                          <a:latin typeface="Arial Narrow" charset="0"/>
                        </a:rPr>
                        <a:t>MODULO 3: </a:t>
                      </a:r>
                      <a:r>
                        <a:rPr lang="es-AR" sz="2400" b="0" i="0" u="none" strike="noStrike" dirty="0">
                          <a:solidFill>
                            <a:srgbClr val="000000"/>
                          </a:solidFill>
                          <a:effectLst/>
                          <a:latin typeface="Arial Narrow" charset="0"/>
                        </a:rPr>
                        <a:t>La importancia de los datos y su análisis.</a:t>
                      </a:r>
                      <a:endParaRPr lang="es-ES_tradnl" sz="2400" b="1" i="0" u="none" strike="noStrike" dirty="0">
                        <a:solidFill>
                          <a:srgbClr val="000000"/>
                        </a:solidFill>
                        <a:effectLst/>
                        <a:latin typeface="Arial Narrow"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ctr"/>
                      <a:r>
                        <a:rPr lang="es-AR" sz="2400" b="1" i="0" u="none" strike="noStrike">
                          <a:solidFill>
                            <a:srgbClr val="000000"/>
                          </a:solidFill>
                          <a:effectLst/>
                          <a:latin typeface="Arial Narrow" charset="0"/>
                        </a:rPr>
                        <a:t>MODULO 4: </a:t>
                      </a:r>
                      <a:r>
                        <a:rPr lang="es-AR" sz="2400" b="0" i="0" u="none" strike="noStrike">
                          <a:solidFill>
                            <a:srgbClr val="000000"/>
                          </a:solidFill>
                          <a:effectLst/>
                          <a:latin typeface="Arial Narrow" charset="0"/>
                        </a:rPr>
                        <a:t>La abundancia de los datos y su consecuencia.</a:t>
                      </a:r>
                      <a:endParaRPr lang="es-ES_tradnl" sz="2400" b="1" i="0" u="none" strike="noStrike">
                        <a:solidFill>
                          <a:srgbClr val="000000"/>
                        </a:solidFill>
                        <a:effectLst/>
                        <a:latin typeface="Arial Narrow"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06400">
                <a:tc>
                  <a:txBody>
                    <a:bodyPr/>
                    <a:lstStyle/>
                    <a:p>
                      <a:pPr algn="l" fontAlgn="ctr"/>
                      <a:r>
                        <a:rPr lang="es-AR" sz="2400" b="1" i="0" u="none" strike="noStrike" dirty="0">
                          <a:solidFill>
                            <a:srgbClr val="000000"/>
                          </a:solidFill>
                          <a:effectLst/>
                          <a:latin typeface="Arial Narrow" charset="0"/>
                        </a:rPr>
                        <a:t>MODULO 5: </a:t>
                      </a:r>
                      <a:r>
                        <a:rPr lang="es-AR" sz="2400" b="0" i="0" u="none" strike="noStrike" dirty="0">
                          <a:solidFill>
                            <a:srgbClr val="000000"/>
                          </a:solidFill>
                          <a:effectLst/>
                          <a:latin typeface="Arial Narrow" charset="0"/>
                        </a:rPr>
                        <a:t>Conceptos relacionados al Análisis de Datos.</a:t>
                      </a:r>
                      <a:endParaRPr lang="es-ES_tradnl" sz="2400" b="1" i="0" u="none" strike="noStrike" dirty="0">
                        <a:solidFill>
                          <a:srgbClr val="000000"/>
                        </a:solidFill>
                        <a:effectLst/>
                        <a:latin typeface="Arial Narrow"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ctr"/>
                      <a:r>
                        <a:rPr lang="es-AR" sz="2400" b="1" i="0" u="none" strike="noStrike">
                          <a:solidFill>
                            <a:srgbClr val="000000"/>
                          </a:solidFill>
                          <a:effectLst/>
                          <a:latin typeface="Arial Narrow" charset="0"/>
                        </a:rPr>
                        <a:t>MODULO 6: </a:t>
                      </a:r>
                      <a:r>
                        <a:rPr lang="es-AR" sz="2400" b="0" i="0" u="none" strike="noStrike">
                          <a:solidFill>
                            <a:srgbClr val="000000"/>
                          </a:solidFill>
                          <a:effectLst/>
                          <a:latin typeface="Arial Narrow" charset="0"/>
                        </a:rPr>
                        <a:t>Caso Netflix.</a:t>
                      </a:r>
                      <a:endParaRPr lang="es-ES_tradnl" sz="2400" b="1" i="0" u="none" strike="noStrike">
                        <a:solidFill>
                          <a:srgbClr val="000000"/>
                        </a:solidFill>
                        <a:effectLst/>
                        <a:latin typeface="Arial Narrow"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ctr"/>
                      <a:r>
                        <a:rPr lang="es-AR" sz="2400" b="1" i="0" u="none" strike="noStrike" kern="1200" dirty="0">
                          <a:solidFill>
                            <a:srgbClr val="0070C0"/>
                          </a:solidFill>
                          <a:effectLst/>
                          <a:latin typeface="Arial Narrow" charset="0"/>
                          <a:ea typeface="+mn-ea"/>
                          <a:cs typeface="+mn-cs"/>
                        </a:rPr>
                        <a:t>MODULO 7: Las redes sociales y Social Media Data Mining.</a:t>
                      </a:r>
                      <a:endParaRPr lang="es-ES_tradnl" sz="2400" b="1" i="0" u="none" strike="noStrike" kern="1200" dirty="0">
                        <a:solidFill>
                          <a:srgbClr val="0070C0"/>
                        </a:solidFill>
                        <a:effectLst/>
                        <a:latin typeface="Arial Narrow" charset="0"/>
                        <a:ea typeface="+mn-ea"/>
                        <a:cs typeface="+mn-cs"/>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ctr"/>
                      <a:r>
                        <a:rPr lang="es-AR" sz="2400" b="1" i="0" u="none" strike="noStrike" kern="1200" dirty="0">
                          <a:solidFill>
                            <a:srgbClr val="0070C0"/>
                          </a:solidFill>
                          <a:effectLst/>
                          <a:latin typeface="Arial Narrow" charset="0"/>
                          <a:ea typeface="+mn-ea"/>
                          <a:cs typeface="+mn-cs"/>
                        </a:rPr>
                        <a:t>MODULO 8: Sentiment and Opinion Analysis.</a:t>
                      </a:r>
                      <a:endParaRPr lang="es-ES_tradnl" sz="2400" b="1" i="0" u="none" strike="noStrike" kern="1200" dirty="0">
                        <a:solidFill>
                          <a:srgbClr val="0070C0"/>
                        </a:solidFill>
                        <a:effectLst/>
                        <a:latin typeface="Arial Narrow" charset="0"/>
                        <a:ea typeface="+mn-ea"/>
                        <a:cs typeface="+mn-cs"/>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ctr"/>
                      <a:r>
                        <a:rPr lang="es-AR" sz="2400" b="1" i="0" u="none" strike="noStrike" kern="1200" dirty="0">
                          <a:solidFill>
                            <a:srgbClr val="0070C0"/>
                          </a:solidFill>
                          <a:effectLst/>
                          <a:latin typeface="Arial Narrow" charset="0"/>
                          <a:ea typeface="+mn-ea"/>
                          <a:cs typeface="+mn-cs"/>
                        </a:rPr>
                        <a:t>MODULO 9: Social Network Analysis</a:t>
                      </a:r>
                      <a:endParaRPr lang="es-ES_tradnl" sz="2400" b="1" i="0" u="none" strike="noStrike" kern="1200" dirty="0">
                        <a:solidFill>
                          <a:srgbClr val="0070C0"/>
                        </a:solidFill>
                        <a:effectLst/>
                        <a:latin typeface="Arial Narrow" charset="0"/>
                        <a:ea typeface="+mn-ea"/>
                        <a:cs typeface="+mn-cs"/>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ctr"/>
                      <a:r>
                        <a:rPr lang="es-AR" sz="2400" b="1" i="0" u="none" strike="noStrike" kern="1200" dirty="0">
                          <a:solidFill>
                            <a:srgbClr val="0070C0"/>
                          </a:solidFill>
                          <a:effectLst/>
                          <a:latin typeface="Arial Narrow" charset="0"/>
                          <a:ea typeface="+mn-ea"/>
                          <a:cs typeface="+mn-cs"/>
                        </a:rPr>
                        <a:t>MODULO 10: Preocupaciones y Problemas de la Minería de Datos Sociales.</a:t>
                      </a:r>
                      <a:endParaRPr lang="es-ES_tradnl" sz="2400" b="1" i="0" u="none" strike="noStrike" kern="1200" dirty="0">
                        <a:solidFill>
                          <a:srgbClr val="0070C0"/>
                        </a:solidFill>
                        <a:effectLst/>
                        <a:latin typeface="Arial Narrow" charset="0"/>
                        <a:ea typeface="+mn-ea"/>
                        <a:cs typeface="+mn-cs"/>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ctr"/>
                      <a:r>
                        <a:rPr lang="es-AR" sz="2400" b="1" i="0" u="none" strike="noStrike" kern="1200" dirty="0">
                          <a:solidFill>
                            <a:srgbClr val="0070C0"/>
                          </a:solidFill>
                          <a:effectLst/>
                          <a:latin typeface="Arial Narrow" charset="0"/>
                          <a:ea typeface="+mn-ea"/>
                          <a:cs typeface="+mn-cs"/>
                        </a:rPr>
                        <a:t>MODULO 11: El Sector Público y el Análisis de Datos.</a:t>
                      </a:r>
                      <a:endParaRPr lang="es-ES_tradnl" sz="2400" b="1" i="0" u="none" strike="noStrike" kern="1200" dirty="0">
                        <a:solidFill>
                          <a:srgbClr val="0070C0"/>
                        </a:solidFill>
                        <a:effectLst/>
                        <a:latin typeface="Arial Narrow" charset="0"/>
                        <a:ea typeface="+mn-ea"/>
                        <a:cs typeface="+mn-cs"/>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AR" sz="2400" b="1" i="0" u="none" strike="noStrike" kern="1200" dirty="0">
                          <a:solidFill>
                            <a:srgbClr val="0070C0"/>
                          </a:solidFill>
                          <a:effectLst/>
                          <a:latin typeface="Arial Narrow" charset="0"/>
                          <a:ea typeface="+mn-ea"/>
                          <a:cs typeface="+mn-cs"/>
                        </a:rPr>
                        <a:t>MODULO 12: Análisis de datos en la comunicación digital: Revisión de artículos académicos.</a:t>
                      </a:r>
                      <a:endParaRPr lang="es-ES_tradnl" sz="2400" b="1" i="0" u="none" strike="noStrike" kern="1200" dirty="0">
                        <a:solidFill>
                          <a:srgbClr val="0070C0"/>
                        </a:solidFill>
                        <a:effectLst/>
                        <a:latin typeface="Arial Narrow" charset="0"/>
                        <a:ea typeface="+mn-ea"/>
                        <a:cs typeface="+mn-cs"/>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6886812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ctr"/>
            <a:r>
              <a:rPr lang="es-AR" sz="4400" b="1" dirty="0">
                <a:solidFill>
                  <a:srgbClr val="000000"/>
                </a:solidFill>
                <a:latin typeface="Arial Narrow" charset="0"/>
              </a:rPr>
              <a:t>MODULO </a:t>
            </a:r>
            <a:r>
              <a:rPr lang="es-AR" sz="4400" b="1" dirty="0" smtClean="0">
                <a:solidFill>
                  <a:srgbClr val="000000"/>
                </a:solidFill>
                <a:latin typeface="Arial Narrow" charset="0"/>
              </a:rPr>
              <a:t>8</a:t>
            </a:r>
            <a:br>
              <a:rPr lang="es-AR" sz="4400" b="1" dirty="0" smtClean="0">
                <a:solidFill>
                  <a:srgbClr val="000000"/>
                </a:solidFill>
                <a:latin typeface="Arial Narrow" charset="0"/>
              </a:rPr>
            </a:br>
            <a:r>
              <a:rPr lang="es-AR" sz="4400" b="1" dirty="0">
                <a:solidFill>
                  <a:srgbClr val="000000"/>
                </a:solidFill>
                <a:latin typeface="Arial Narrow" charset="0"/>
              </a:rPr>
              <a:t/>
            </a:r>
            <a:br>
              <a:rPr lang="es-AR" sz="4400" b="1" dirty="0">
                <a:solidFill>
                  <a:srgbClr val="000000"/>
                </a:solidFill>
                <a:latin typeface="Arial Narrow" charset="0"/>
              </a:rPr>
            </a:br>
            <a:r>
              <a:rPr lang="es-AR" sz="4400" dirty="0" smtClean="0">
                <a:solidFill>
                  <a:srgbClr val="000000"/>
                </a:solidFill>
                <a:latin typeface="Arial Narrow" charset="0"/>
              </a:rPr>
              <a:t>Sentiment </a:t>
            </a:r>
            <a:r>
              <a:rPr lang="es-AR" sz="4400" dirty="0">
                <a:solidFill>
                  <a:srgbClr val="000000"/>
                </a:solidFill>
                <a:latin typeface="Arial Narrow" charset="0"/>
              </a:rPr>
              <a:t>and Opinion </a:t>
            </a:r>
            <a:r>
              <a:rPr lang="es-AR" sz="4400" dirty="0" smtClean="0">
                <a:solidFill>
                  <a:srgbClr val="000000"/>
                </a:solidFill>
                <a:latin typeface="Arial Narrow" charset="0"/>
              </a:rPr>
              <a:t>Analysis</a:t>
            </a:r>
            <a:endParaRPr lang="es-ES_tradnl" sz="4400" b="1" dirty="0">
              <a:solidFill>
                <a:srgbClr val="000000"/>
              </a:solidFill>
              <a:latin typeface="Arial Narrow" charset="0"/>
            </a:endParaRPr>
          </a:p>
        </p:txBody>
      </p:sp>
      <p:sp>
        <p:nvSpPr>
          <p:cNvPr id="3" name="CuadroTexto 2"/>
          <p:cNvSpPr txBox="1"/>
          <p:nvPr/>
        </p:nvSpPr>
        <p:spPr>
          <a:xfrm>
            <a:off x="1097280" y="6404562"/>
            <a:ext cx="4921347" cy="400110"/>
          </a:xfrm>
          <a:prstGeom prst="rect">
            <a:avLst/>
          </a:prstGeom>
          <a:noFill/>
        </p:spPr>
        <p:txBody>
          <a:bodyPr wrap="none" rtlCol="0">
            <a:spAutoFit/>
          </a:bodyPr>
          <a:lstStyle/>
          <a:p>
            <a:r>
              <a:rPr lang="es-ES" sz="2000" b="1" dirty="0">
                <a:solidFill>
                  <a:schemeClr val="bg1"/>
                </a:solidFill>
              </a:rPr>
              <a:t>Análisis de Datos en la </a:t>
            </a:r>
            <a:r>
              <a:rPr lang="es-ES" sz="2000" b="1" dirty="0" smtClean="0">
                <a:solidFill>
                  <a:schemeClr val="bg1"/>
                </a:solidFill>
              </a:rPr>
              <a:t>Comunicación </a:t>
            </a:r>
            <a:r>
              <a:rPr lang="es-ES" sz="2000" b="1" dirty="0">
                <a:solidFill>
                  <a:schemeClr val="bg1"/>
                </a:solidFill>
              </a:rPr>
              <a:t>D</a:t>
            </a:r>
            <a:r>
              <a:rPr lang="es-ES" sz="2000" b="1" dirty="0" smtClean="0">
                <a:solidFill>
                  <a:schemeClr val="bg1"/>
                </a:solidFill>
              </a:rPr>
              <a:t>igital</a:t>
            </a:r>
            <a:r>
              <a:rPr lang="es-ES_tradnl" sz="2000" dirty="0" smtClean="0">
                <a:solidFill>
                  <a:schemeClr val="bg1"/>
                </a:solidFill>
              </a:rPr>
              <a:t> </a:t>
            </a:r>
            <a:endParaRPr lang="en-US" sz="2000" dirty="0">
              <a:solidFill>
                <a:schemeClr val="bg1"/>
              </a:solidFill>
            </a:endParaRPr>
          </a:p>
        </p:txBody>
      </p:sp>
    </p:spTree>
    <p:extLst>
      <p:ext uri="{BB962C8B-B14F-4D97-AF65-F5344CB8AC3E}">
        <p14:creationId xmlns:p14="http://schemas.microsoft.com/office/powerpoint/2010/main" val="5110050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OSNs data and Public Opinion</a:t>
            </a:r>
            <a:endParaRPr lang="ko-KR" altLang="en-US" dirty="0"/>
          </a:p>
        </p:txBody>
      </p:sp>
      <p:sp>
        <p:nvSpPr>
          <p:cNvPr id="3" name="내용 개체 틀 2"/>
          <p:cNvSpPr>
            <a:spLocks noGrp="1"/>
          </p:cNvSpPr>
          <p:nvPr>
            <p:ph idx="1"/>
          </p:nvPr>
        </p:nvSpPr>
        <p:spPr/>
        <p:txBody>
          <a:bodyPr>
            <a:normAutofit/>
          </a:bodyPr>
          <a:lstStyle/>
          <a:p>
            <a:pPr fontAlgn="base"/>
            <a:r>
              <a:rPr lang="en-US" altLang="ko-KR" sz="2800" dirty="0"/>
              <a:t>Las </a:t>
            </a:r>
            <a:r>
              <a:rPr lang="en-US" altLang="ko-KR" sz="2800" dirty="0" err="1"/>
              <a:t>opiniones</a:t>
            </a:r>
            <a:r>
              <a:rPr lang="en-US" altLang="ko-KR" sz="2800" dirty="0"/>
              <a:t> </a:t>
            </a:r>
            <a:r>
              <a:rPr lang="en-US" altLang="ko-KR" sz="2800" dirty="0" err="1"/>
              <a:t>expresadas</a:t>
            </a:r>
            <a:r>
              <a:rPr lang="en-US" altLang="ko-KR" sz="2800" dirty="0"/>
              <a:t> en </a:t>
            </a:r>
            <a:r>
              <a:rPr lang="en-US" altLang="ko-KR" sz="2800" dirty="0" err="1"/>
              <a:t>las</a:t>
            </a:r>
            <a:r>
              <a:rPr lang="en-US" altLang="ko-KR" sz="2800" dirty="0"/>
              <a:t> </a:t>
            </a:r>
            <a:r>
              <a:rPr lang="en-US" altLang="ko-KR" sz="2800" dirty="0" err="1"/>
              <a:t>redes</a:t>
            </a:r>
            <a:r>
              <a:rPr lang="en-US" altLang="ko-KR" sz="2800" dirty="0"/>
              <a:t> </a:t>
            </a:r>
            <a:r>
              <a:rPr lang="en-US" altLang="ko-KR" sz="2800" dirty="0" err="1"/>
              <a:t>sociales</a:t>
            </a:r>
            <a:r>
              <a:rPr lang="en-US" altLang="ko-KR" sz="2800" dirty="0"/>
              <a:t> </a:t>
            </a:r>
            <a:r>
              <a:rPr lang="en-US" altLang="ko-KR" sz="2800" dirty="0" err="1"/>
              <a:t>juegan</a:t>
            </a:r>
            <a:r>
              <a:rPr lang="en-US" altLang="ko-KR" sz="2800" dirty="0"/>
              <a:t> un </a:t>
            </a:r>
            <a:r>
              <a:rPr lang="en-US" altLang="ko-KR" sz="2800" dirty="0" err="1"/>
              <a:t>papel</a:t>
            </a:r>
            <a:r>
              <a:rPr lang="en-US" altLang="ko-KR" sz="2800" dirty="0"/>
              <a:t> </a:t>
            </a:r>
            <a:r>
              <a:rPr lang="en-US" altLang="ko-KR" sz="2800" dirty="0" err="1"/>
              <a:t>importante</a:t>
            </a:r>
            <a:r>
              <a:rPr lang="en-US" altLang="ko-KR" sz="2800" dirty="0"/>
              <a:t> en </a:t>
            </a:r>
            <a:r>
              <a:rPr lang="en-US" altLang="ko-KR" sz="2800" dirty="0" err="1"/>
              <a:t>influir</a:t>
            </a:r>
            <a:r>
              <a:rPr lang="en-US" altLang="ko-KR" sz="2800" dirty="0"/>
              <a:t> en el </a:t>
            </a:r>
            <a:r>
              <a:rPr lang="en-US" altLang="ko-KR" sz="2800" dirty="0" err="1"/>
              <a:t>comportamiento</a:t>
            </a:r>
            <a:r>
              <a:rPr lang="en-US" altLang="ko-KR" sz="2800" dirty="0"/>
              <a:t> de la </a:t>
            </a:r>
            <a:r>
              <a:rPr lang="en-US" altLang="ko-KR" sz="2800" dirty="0" err="1"/>
              <a:t>opinión</a:t>
            </a:r>
            <a:r>
              <a:rPr lang="en-US" altLang="ko-KR" sz="2800" dirty="0"/>
              <a:t> </a:t>
            </a:r>
            <a:r>
              <a:rPr lang="en-US" altLang="ko-KR" sz="2800" dirty="0" err="1"/>
              <a:t>pública</a:t>
            </a:r>
            <a:r>
              <a:rPr lang="en-US" altLang="ko-KR" sz="2800" dirty="0"/>
              <a:t> en </a:t>
            </a:r>
            <a:r>
              <a:rPr lang="en-US" altLang="ko-KR" sz="2800" dirty="0" err="1"/>
              <a:t>áreas</a:t>
            </a:r>
            <a:r>
              <a:rPr lang="en-US" altLang="ko-KR" sz="2800" dirty="0"/>
              <a:t> tan </a:t>
            </a:r>
            <a:r>
              <a:rPr lang="en-US" altLang="ko-KR" sz="2800" dirty="0" err="1"/>
              <a:t>diversas</a:t>
            </a:r>
            <a:r>
              <a:rPr lang="en-US" altLang="ko-KR" sz="2800" dirty="0"/>
              <a:t> </a:t>
            </a:r>
            <a:r>
              <a:rPr lang="en-US" altLang="ko-KR" sz="2800" dirty="0" err="1"/>
              <a:t>como</a:t>
            </a:r>
            <a:r>
              <a:rPr lang="en-US" altLang="ko-KR" sz="2800" dirty="0"/>
              <a:t> </a:t>
            </a:r>
            <a:r>
              <a:rPr lang="en-US" altLang="ko-KR" sz="2800" dirty="0" err="1"/>
              <a:t>comprar</a:t>
            </a:r>
            <a:r>
              <a:rPr lang="en-US" altLang="ko-KR" sz="2800" dirty="0"/>
              <a:t> </a:t>
            </a:r>
            <a:r>
              <a:rPr lang="en-US" altLang="ko-KR" sz="2800" dirty="0" err="1"/>
              <a:t>productos</a:t>
            </a:r>
            <a:r>
              <a:rPr lang="en-US" altLang="ko-KR" sz="2800" dirty="0"/>
              <a:t>, </a:t>
            </a:r>
            <a:r>
              <a:rPr lang="en-US" altLang="ko-KR" sz="2800" dirty="0" err="1"/>
              <a:t>capturar</a:t>
            </a:r>
            <a:r>
              <a:rPr lang="en-US" altLang="ko-KR" sz="2800" dirty="0"/>
              <a:t> el "</a:t>
            </a:r>
            <a:r>
              <a:rPr lang="en-US" altLang="ko-KR" sz="2800" dirty="0" err="1"/>
              <a:t>pulso</a:t>
            </a:r>
            <a:r>
              <a:rPr lang="en-US" altLang="ko-KR" sz="2800" dirty="0"/>
              <a:t>" de los </a:t>
            </a:r>
            <a:r>
              <a:rPr lang="en-US" altLang="ko-KR" sz="2800" dirty="0" err="1"/>
              <a:t>mercados</a:t>
            </a:r>
            <a:r>
              <a:rPr lang="en-US" altLang="ko-KR" sz="2800" dirty="0"/>
              <a:t> </a:t>
            </a:r>
            <a:r>
              <a:rPr lang="en-US" altLang="ko-KR" sz="2800" dirty="0" err="1"/>
              <a:t>bursátiles</a:t>
            </a:r>
            <a:r>
              <a:rPr lang="en-US" altLang="ko-KR" sz="2800" dirty="0"/>
              <a:t> y </a:t>
            </a:r>
            <a:r>
              <a:rPr lang="en-US" altLang="ko-KR" sz="2800" dirty="0" err="1"/>
              <a:t>votar</a:t>
            </a:r>
            <a:r>
              <a:rPr lang="en-US" altLang="ko-KR" sz="2800" dirty="0"/>
              <a:t> </a:t>
            </a:r>
            <a:r>
              <a:rPr lang="en-US" altLang="ko-KR" sz="2800" dirty="0" err="1"/>
              <a:t>por</a:t>
            </a:r>
            <a:r>
              <a:rPr lang="en-US" altLang="ko-KR" sz="2800" dirty="0"/>
              <a:t> el </a:t>
            </a:r>
            <a:r>
              <a:rPr lang="en-US" altLang="ko-KR" sz="2800" dirty="0" err="1"/>
              <a:t>presidente</a:t>
            </a:r>
            <a:r>
              <a:rPr lang="en-US" altLang="ko-KR" sz="2800" dirty="0" smtClean="0"/>
              <a:t>.</a:t>
            </a:r>
          </a:p>
          <a:p>
            <a:pPr fontAlgn="base"/>
            <a:r>
              <a:rPr lang="en-US" altLang="ko-KR" sz="2800" dirty="0" err="1" smtClean="0"/>
              <a:t>Una</a:t>
            </a:r>
            <a:r>
              <a:rPr lang="en-US" altLang="ko-KR" sz="2800" dirty="0" smtClean="0"/>
              <a:t> </a:t>
            </a:r>
            <a:r>
              <a:rPr lang="en-US" altLang="ko-KR" sz="2800" b="1" dirty="0" err="1"/>
              <a:t>opinión</a:t>
            </a:r>
            <a:r>
              <a:rPr lang="en-US" altLang="ko-KR" sz="2800" dirty="0"/>
              <a:t> </a:t>
            </a:r>
            <a:r>
              <a:rPr lang="en-US" altLang="ko-KR" sz="2800" dirty="0" err="1"/>
              <a:t>puede</a:t>
            </a:r>
            <a:r>
              <a:rPr lang="en-US" altLang="ko-KR" sz="2800" dirty="0"/>
              <a:t> </a:t>
            </a:r>
            <a:r>
              <a:rPr lang="en-US" altLang="ko-KR" sz="2800" dirty="0" err="1"/>
              <a:t>considerarse</a:t>
            </a:r>
            <a:r>
              <a:rPr lang="en-US" altLang="ko-KR" sz="2800" dirty="0"/>
              <a:t> </a:t>
            </a:r>
            <a:r>
              <a:rPr lang="en-US" altLang="ko-KR" sz="2800" dirty="0" err="1"/>
              <a:t>como</a:t>
            </a:r>
            <a:r>
              <a:rPr lang="en-US" altLang="ko-KR" sz="2800" dirty="0"/>
              <a:t> </a:t>
            </a:r>
            <a:r>
              <a:rPr lang="en-US" altLang="ko-KR" sz="2800" dirty="0" err="1"/>
              <a:t>una</a:t>
            </a:r>
            <a:r>
              <a:rPr lang="en-US" altLang="ko-KR" sz="2800" dirty="0"/>
              <a:t> </a:t>
            </a:r>
            <a:r>
              <a:rPr lang="en-US" altLang="ko-KR" sz="2800" dirty="0" err="1"/>
              <a:t>declaración</a:t>
            </a:r>
            <a:r>
              <a:rPr lang="en-US" altLang="ko-KR" sz="2800" dirty="0"/>
              <a:t> en la </a:t>
            </a:r>
            <a:r>
              <a:rPr lang="en-US" altLang="ko-KR" sz="2800" dirty="0" err="1"/>
              <a:t>que</a:t>
            </a:r>
            <a:r>
              <a:rPr lang="en-US" altLang="ko-KR" sz="2800" dirty="0"/>
              <a:t> el titular de la </a:t>
            </a:r>
            <a:r>
              <a:rPr lang="en-US" altLang="ko-KR" sz="2800" dirty="0" err="1"/>
              <a:t>opinión</a:t>
            </a:r>
            <a:r>
              <a:rPr lang="en-US" altLang="ko-KR" sz="2800" dirty="0"/>
              <a:t> </a:t>
            </a:r>
            <a:r>
              <a:rPr lang="en-US" altLang="ko-KR" sz="2800" dirty="0" err="1"/>
              <a:t>hace</a:t>
            </a:r>
            <a:r>
              <a:rPr lang="en-US" altLang="ko-KR" sz="2800" dirty="0"/>
              <a:t> un </a:t>
            </a:r>
            <a:r>
              <a:rPr lang="en-US" altLang="ko-KR" sz="2800" dirty="0" err="1"/>
              <a:t>reclamo</a:t>
            </a:r>
            <a:r>
              <a:rPr lang="en-US" altLang="ko-KR" sz="2800" dirty="0"/>
              <a:t> </a:t>
            </a:r>
            <a:r>
              <a:rPr lang="en-US" altLang="ko-KR" sz="2800" dirty="0" err="1"/>
              <a:t>específico</a:t>
            </a:r>
            <a:r>
              <a:rPr lang="en-US" altLang="ko-KR" sz="2800" dirty="0"/>
              <a:t> </a:t>
            </a:r>
            <a:r>
              <a:rPr lang="en-US" altLang="ko-KR" sz="2800" dirty="0" err="1"/>
              <a:t>sobre</a:t>
            </a:r>
            <a:r>
              <a:rPr lang="en-US" altLang="ko-KR" sz="2800" dirty="0"/>
              <a:t> un </a:t>
            </a:r>
            <a:r>
              <a:rPr lang="en-US" altLang="ko-KR" sz="2800" dirty="0" err="1"/>
              <a:t>tema</a:t>
            </a:r>
            <a:r>
              <a:rPr lang="en-US" altLang="ko-KR" sz="2800" dirty="0"/>
              <a:t> </a:t>
            </a:r>
            <a:r>
              <a:rPr lang="en-US" altLang="ko-KR" sz="2800" dirty="0" err="1"/>
              <a:t>utilizando</a:t>
            </a:r>
            <a:r>
              <a:rPr lang="en-US" altLang="ko-KR" sz="2800" dirty="0"/>
              <a:t> </a:t>
            </a:r>
            <a:r>
              <a:rPr lang="en-US" altLang="ko-KR" sz="2800" dirty="0" err="1" smtClean="0"/>
              <a:t>cierto</a:t>
            </a:r>
            <a:r>
              <a:rPr lang="en-US" altLang="ko-KR" sz="2800" dirty="0" smtClean="0"/>
              <a:t> </a:t>
            </a:r>
            <a:r>
              <a:rPr lang="en-US" altLang="ko-KR" sz="2800" b="1" dirty="0" err="1"/>
              <a:t>sentimiento</a:t>
            </a:r>
            <a:r>
              <a:rPr lang="en-US" altLang="ko-KR" sz="2800" dirty="0"/>
              <a:t>.</a:t>
            </a:r>
            <a:endParaRPr lang="ko-KR" altLang="en-US" sz="2800" dirty="0"/>
          </a:p>
        </p:txBody>
      </p:sp>
    </p:spTree>
    <p:extLst>
      <p:ext uri="{BB962C8B-B14F-4D97-AF65-F5344CB8AC3E}">
        <p14:creationId xmlns:p14="http://schemas.microsoft.com/office/powerpoint/2010/main" val="529886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smtClean="0"/>
              <a:t>How to analyze opinions in SNS</a:t>
            </a:r>
            <a:endParaRPr lang="ko-KR" altLang="en-US" dirty="0"/>
          </a:p>
        </p:txBody>
      </p:sp>
      <p:sp>
        <p:nvSpPr>
          <p:cNvPr id="3" name="내용 개체 틀 2"/>
          <p:cNvSpPr>
            <a:spLocks noGrp="1"/>
          </p:cNvSpPr>
          <p:nvPr>
            <p:ph idx="1"/>
          </p:nvPr>
        </p:nvSpPr>
        <p:spPr/>
        <p:txBody>
          <a:bodyPr>
            <a:normAutofit lnSpcReduction="10000"/>
          </a:bodyPr>
          <a:lstStyle/>
          <a:p>
            <a:pPr fontAlgn="base"/>
            <a:r>
              <a:rPr lang="en-US" altLang="ko-KR" sz="2800" dirty="0"/>
              <a:t>Las </a:t>
            </a:r>
            <a:r>
              <a:rPr lang="en-US" altLang="ko-KR" sz="2800" dirty="0" err="1"/>
              <a:t>opiniones</a:t>
            </a:r>
            <a:r>
              <a:rPr lang="en-US" altLang="ko-KR" sz="2800" dirty="0"/>
              <a:t> </a:t>
            </a:r>
            <a:r>
              <a:rPr lang="en-US" altLang="ko-KR" sz="2800" dirty="0" err="1"/>
              <a:t>generadas</a:t>
            </a:r>
            <a:r>
              <a:rPr lang="en-US" altLang="ko-KR" sz="2800" dirty="0"/>
              <a:t> </a:t>
            </a:r>
            <a:r>
              <a:rPr lang="en-US" altLang="ko-KR" sz="2800" dirty="0" err="1"/>
              <a:t>por</a:t>
            </a:r>
            <a:r>
              <a:rPr lang="en-US" altLang="ko-KR" sz="2800" dirty="0"/>
              <a:t> la web en blogs y </a:t>
            </a:r>
            <a:r>
              <a:rPr lang="en-US" altLang="ko-KR" sz="2800" dirty="0" err="1"/>
              <a:t>redes</a:t>
            </a:r>
            <a:r>
              <a:rPr lang="en-US" altLang="ko-KR" sz="2800" dirty="0"/>
              <a:t> </a:t>
            </a:r>
            <a:r>
              <a:rPr lang="en-US" altLang="ko-KR" sz="2800" dirty="0" err="1"/>
              <a:t>sociales</a:t>
            </a:r>
            <a:r>
              <a:rPr lang="en-US" altLang="ko-KR" sz="2800" dirty="0"/>
              <a:t> se </a:t>
            </a:r>
            <a:r>
              <a:rPr lang="en-US" altLang="ko-KR" sz="2800" dirty="0" err="1"/>
              <a:t>han</a:t>
            </a:r>
            <a:r>
              <a:rPr lang="en-US" altLang="ko-KR" sz="2800" dirty="0"/>
              <a:t> </a:t>
            </a:r>
            <a:r>
              <a:rPr lang="en-US" altLang="ko-KR" sz="2800" dirty="0" err="1"/>
              <a:t>convertido</a:t>
            </a:r>
            <a:r>
              <a:rPr lang="en-US" altLang="ko-KR" sz="2800" dirty="0"/>
              <a:t> </a:t>
            </a:r>
            <a:r>
              <a:rPr lang="en-US" altLang="ko-KR" sz="2800" dirty="0" err="1"/>
              <a:t>recientemente</a:t>
            </a:r>
            <a:r>
              <a:rPr lang="en-US" altLang="ko-KR" sz="2800" dirty="0"/>
              <a:t> en un </a:t>
            </a:r>
            <a:r>
              <a:rPr lang="en-US" altLang="ko-KR" sz="2800" dirty="0" err="1"/>
              <a:t>recurso</a:t>
            </a:r>
            <a:r>
              <a:rPr lang="en-US" altLang="ko-KR" sz="2800" dirty="0"/>
              <a:t> </a:t>
            </a:r>
            <a:r>
              <a:rPr lang="en-US" altLang="ko-KR" sz="2800" dirty="0" err="1"/>
              <a:t>valioso</a:t>
            </a:r>
            <a:r>
              <a:rPr lang="en-US" altLang="ko-KR" sz="2800" dirty="0"/>
              <a:t> para </a:t>
            </a:r>
            <a:r>
              <a:rPr lang="en-US" altLang="ko-KR" sz="2800" dirty="0" err="1"/>
              <a:t>extraer</a:t>
            </a:r>
            <a:r>
              <a:rPr lang="en-US" altLang="ko-KR" sz="2800" dirty="0"/>
              <a:t> los </a:t>
            </a:r>
            <a:r>
              <a:rPr lang="en-US" altLang="ko-KR" sz="2800" dirty="0" err="1"/>
              <a:t>sentimientos</a:t>
            </a:r>
            <a:r>
              <a:rPr lang="en-US" altLang="ko-KR" sz="2800" dirty="0"/>
              <a:t> de los </a:t>
            </a:r>
            <a:r>
              <a:rPr lang="en-US" altLang="ko-KR" sz="2800" dirty="0" err="1"/>
              <a:t>usuarios</a:t>
            </a:r>
            <a:r>
              <a:rPr lang="en-US" altLang="ko-KR" sz="2800" dirty="0"/>
              <a:t> con el fin de </a:t>
            </a:r>
            <a:r>
              <a:rPr lang="en-US" altLang="ko-KR" sz="2800" dirty="0" err="1"/>
              <a:t>gestionar</a:t>
            </a:r>
            <a:r>
              <a:rPr lang="en-US" altLang="ko-KR" sz="2800" dirty="0"/>
              <a:t> </a:t>
            </a:r>
            <a:r>
              <a:rPr lang="en-US" altLang="ko-KR" sz="2800" dirty="0" err="1"/>
              <a:t>las</a:t>
            </a:r>
            <a:r>
              <a:rPr lang="en-US" altLang="ko-KR" sz="2800" dirty="0"/>
              <a:t> </a:t>
            </a:r>
            <a:r>
              <a:rPr lang="en-US" altLang="ko-KR" sz="2800" dirty="0" err="1"/>
              <a:t>relaciones</a:t>
            </a:r>
            <a:r>
              <a:rPr lang="en-US" altLang="ko-KR" sz="2800" dirty="0"/>
              <a:t> con los </a:t>
            </a:r>
            <a:r>
              <a:rPr lang="en-US" altLang="ko-KR" sz="2800" dirty="0" err="1"/>
              <a:t>clientes</a:t>
            </a:r>
            <a:r>
              <a:rPr lang="en-US" altLang="ko-KR" sz="2800" dirty="0"/>
              <a:t>, el </a:t>
            </a:r>
            <a:r>
              <a:rPr lang="en-US" altLang="ko-KR" sz="2800" dirty="0" err="1"/>
              <a:t>seguimiento</a:t>
            </a:r>
            <a:r>
              <a:rPr lang="en-US" altLang="ko-KR" sz="2800" dirty="0"/>
              <a:t> de la </a:t>
            </a:r>
            <a:r>
              <a:rPr lang="en-US" altLang="ko-KR" sz="2800" dirty="0" err="1"/>
              <a:t>opinión</a:t>
            </a:r>
            <a:r>
              <a:rPr lang="en-US" altLang="ko-KR" sz="2800" dirty="0"/>
              <a:t> </a:t>
            </a:r>
            <a:r>
              <a:rPr lang="en-US" altLang="ko-KR" sz="2800" dirty="0" err="1"/>
              <a:t>pública</a:t>
            </a:r>
            <a:r>
              <a:rPr lang="en-US" altLang="ko-KR" sz="2800" dirty="0"/>
              <a:t> y el </a:t>
            </a:r>
            <a:r>
              <a:rPr lang="en-US" altLang="ko-KR" sz="2800" dirty="0" err="1"/>
              <a:t>filtrado</a:t>
            </a:r>
            <a:r>
              <a:rPr lang="en-US" altLang="ko-KR" sz="2800" dirty="0"/>
              <a:t> de </a:t>
            </a:r>
            <a:r>
              <a:rPr lang="en-US" altLang="ko-KR" sz="2800" dirty="0" err="1"/>
              <a:t>textos</a:t>
            </a:r>
            <a:r>
              <a:rPr lang="en-US" altLang="ko-KR" sz="2800" dirty="0" smtClean="0"/>
              <a:t>.</a:t>
            </a:r>
          </a:p>
          <a:p>
            <a:pPr fontAlgn="base"/>
            <a:r>
              <a:rPr lang="en-US" altLang="ko-KR" sz="2800" dirty="0" smtClean="0"/>
              <a:t>Las </a:t>
            </a:r>
            <a:r>
              <a:rPr lang="en-US" altLang="ko-KR" sz="2800" dirty="0" err="1"/>
              <a:t>opiniones</a:t>
            </a:r>
            <a:r>
              <a:rPr lang="en-US" altLang="ko-KR" sz="2800" dirty="0"/>
              <a:t> en </a:t>
            </a:r>
            <a:r>
              <a:rPr lang="en-US" altLang="ko-KR" sz="2800" dirty="0" err="1"/>
              <a:t>línea</a:t>
            </a:r>
            <a:r>
              <a:rPr lang="en-US" altLang="ko-KR" sz="2800" dirty="0"/>
              <a:t> se </a:t>
            </a:r>
            <a:r>
              <a:rPr lang="en-US" altLang="ko-KR" sz="2800" dirty="0" err="1" smtClean="0"/>
              <a:t>analizan</a:t>
            </a:r>
            <a:r>
              <a:rPr lang="en-US" altLang="ko-KR" sz="2800" dirty="0" smtClean="0"/>
              <a:t> </a:t>
            </a:r>
            <a:r>
              <a:rPr lang="en-US" altLang="ko-KR" sz="2800" dirty="0" err="1" smtClean="0"/>
              <a:t>mediante</a:t>
            </a:r>
            <a:r>
              <a:rPr lang="en-US" altLang="ko-KR" sz="2800" dirty="0" smtClean="0"/>
              <a:t> </a:t>
            </a:r>
            <a:r>
              <a:rPr lang="en-US" altLang="ko-KR" sz="2800" dirty="0"/>
              <a:t>el </a:t>
            </a:r>
            <a:r>
              <a:rPr lang="en-US" altLang="ko-KR" sz="2800" dirty="0" err="1"/>
              <a:t>análisis</a:t>
            </a:r>
            <a:r>
              <a:rPr lang="en-US" altLang="ko-KR" sz="2800" dirty="0"/>
              <a:t> de </a:t>
            </a:r>
            <a:r>
              <a:rPr lang="en-US" altLang="ko-KR" sz="2800" dirty="0" err="1"/>
              <a:t>sentimientos</a:t>
            </a:r>
            <a:r>
              <a:rPr lang="en-US" altLang="ko-KR" sz="2800" dirty="0"/>
              <a:t> (SA). </a:t>
            </a:r>
            <a:r>
              <a:rPr lang="en-US" altLang="ko-KR" sz="2800" dirty="0" err="1"/>
              <a:t>Básicamente</a:t>
            </a:r>
            <a:r>
              <a:rPr lang="en-US" altLang="ko-KR" sz="2800" dirty="0"/>
              <a:t>, </a:t>
            </a:r>
            <a:r>
              <a:rPr lang="en-US" altLang="ko-KR" sz="2800" dirty="0" err="1"/>
              <a:t>esta</a:t>
            </a:r>
            <a:r>
              <a:rPr lang="en-US" altLang="ko-KR" sz="2800" dirty="0"/>
              <a:t> </a:t>
            </a:r>
            <a:r>
              <a:rPr lang="en-US" altLang="ko-KR" sz="2800" dirty="0" err="1"/>
              <a:t>es</a:t>
            </a:r>
            <a:r>
              <a:rPr lang="en-US" altLang="ko-KR" sz="2800" dirty="0"/>
              <a:t> </a:t>
            </a:r>
            <a:r>
              <a:rPr lang="en-US" altLang="ko-KR" sz="2800" dirty="0" err="1"/>
              <a:t>una</a:t>
            </a:r>
            <a:r>
              <a:rPr lang="en-US" altLang="ko-KR" sz="2800" dirty="0"/>
              <a:t> </a:t>
            </a:r>
            <a:r>
              <a:rPr lang="en-US" altLang="ko-KR" sz="2800" dirty="0" err="1"/>
              <a:t>aplicación</a:t>
            </a:r>
            <a:r>
              <a:rPr lang="en-US" altLang="ko-KR" sz="2800" dirty="0"/>
              <a:t> de </a:t>
            </a:r>
            <a:r>
              <a:rPr lang="en-US" altLang="ko-KR" sz="2800" dirty="0" err="1"/>
              <a:t>procesamiento</a:t>
            </a:r>
            <a:r>
              <a:rPr lang="en-US" altLang="ko-KR" sz="2800" dirty="0"/>
              <a:t> de </a:t>
            </a:r>
            <a:r>
              <a:rPr lang="en-US" altLang="ko-KR" sz="2800" dirty="0" err="1"/>
              <a:t>lenguaje</a:t>
            </a:r>
            <a:r>
              <a:rPr lang="en-US" altLang="ko-KR" sz="2800" dirty="0"/>
              <a:t> natural </a:t>
            </a:r>
            <a:r>
              <a:rPr lang="en-US" altLang="ko-KR" sz="2800" dirty="0" smtClean="0"/>
              <a:t>(NLP) </a:t>
            </a:r>
            <a:r>
              <a:rPr lang="en-US" altLang="ko-KR" sz="2800" dirty="0" err="1"/>
              <a:t>que</a:t>
            </a:r>
            <a:r>
              <a:rPr lang="en-US" altLang="ko-KR" sz="2800" dirty="0"/>
              <a:t> </a:t>
            </a:r>
            <a:r>
              <a:rPr lang="en-US" altLang="ko-KR" sz="2800" dirty="0" err="1"/>
              <a:t>utiliza</a:t>
            </a:r>
            <a:r>
              <a:rPr lang="en-US" altLang="ko-KR" sz="2800" dirty="0"/>
              <a:t> la </a:t>
            </a:r>
            <a:r>
              <a:rPr lang="en-US" altLang="ko-KR" sz="2800" dirty="0" err="1"/>
              <a:t>lingüística</a:t>
            </a:r>
            <a:r>
              <a:rPr lang="en-US" altLang="ko-KR" sz="2800" dirty="0"/>
              <a:t> </a:t>
            </a:r>
            <a:r>
              <a:rPr lang="en-US" altLang="ko-KR" sz="2800" dirty="0" err="1"/>
              <a:t>computacional</a:t>
            </a:r>
            <a:r>
              <a:rPr lang="en-US" altLang="ko-KR" sz="2800" dirty="0"/>
              <a:t> y la </a:t>
            </a:r>
            <a:r>
              <a:rPr lang="en-US" altLang="ko-KR" sz="2800" dirty="0" err="1"/>
              <a:t>minería</a:t>
            </a:r>
            <a:r>
              <a:rPr lang="en-US" altLang="ko-KR" sz="2800" dirty="0"/>
              <a:t> de </a:t>
            </a:r>
            <a:r>
              <a:rPr lang="en-US" altLang="ko-KR" sz="2800" dirty="0" err="1"/>
              <a:t>texto</a:t>
            </a:r>
            <a:r>
              <a:rPr lang="en-US" altLang="ko-KR" sz="2800" dirty="0"/>
              <a:t> para </a:t>
            </a:r>
            <a:r>
              <a:rPr lang="en-US" altLang="ko-KR" sz="2800" dirty="0" err="1"/>
              <a:t>identificar</a:t>
            </a:r>
            <a:r>
              <a:rPr lang="en-US" altLang="ko-KR" sz="2800" dirty="0"/>
              <a:t> el </a:t>
            </a:r>
            <a:r>
              <a:rPr lang="en-US" altLang="ko-KR" sz="2800" dirty="0" err="1"/>
              <a:t>sentimiento</a:t>
            </a:r>
            <a:r>
              <a:rPr lang="en-US" altLang="ko-KR" sz="2800" dirty="0"/>
              <a:t> del </a:t>
            </a:r>
            <a:r>
              <a:rPr lang="en-US" altLang="ko-KR" sz="2800" dirty="0" err="1"/>
              <a:t>texto</a:t>
            </a:r>
            <a:r>
              <a:rPr lang="en-US" altLang="ko-KR" sz="2800" dirty="0"/>
              <a:t>, </a:t>
            </a:r>
            <a:r>
              <a:rPr lang="en-US" altLang="ko-KR" sz="2800" dirty="0" err="1"/>
              <a:t>generalmente</a:t>
            </a:r>
            <a:r>
              <a:rPr lang="en-US" altLang="ko-KR" sz="2800" dirty="0"/>
              <a:t> </a:t>
            </a:r>
            <a:r>
              <a:rPr lang="en-US" altLang="ko-KR" sz="2800" dirty="0" err="1"/>
              <a:t>como</a:t>
            </a:r>
            <a:r>
              <a:rPr lang="en-US" altLang="ko-KR" sz="2800" dirty="0"/>
              <a:t> </a:t>
            </a:r>
            <a:r>
              <a:rPr lang="en-US" altLang="ko-KR" sz="2800" u="sng" dirty="0" err="1"/>
              <a:t>positivo</a:t>
            </a:r>
            <a:r>
              <a:rPr lang="en-US" altLang="ko-KR" sz="2800" u="sng" dirty="0"/>
              <a:t>, neutral o </a:t>
            </a:r>
            <a:r>
              <a:rPr lang="en-US" altLang="ko-KR" sz="2800" u="sng" dirty="0" err="1"/>
              <a:t>negativo</a:t>
            </a:r>
            <a:r>
              <a:rPr lang="en-US" altLang="ko-KR" sz="2800" u="sng" dirty="0"/>
              <a:t>.</a:t>
            </a:r>
            <a:endParaRPr lang="ko-KR" altLang="en-US" sz="2800" u="sng" dirty="0"/>
          </a:p>
        </p:txBody>
      </p:sp>
    </p:spTree>
    <p:extLst>
      <p:ext uri="{BB962C8B-B14F-4D97-AF65-F5344CB8AC3E}">
        <p14:creationId xmlns:p14="http://schemas.microsoft.com/office/powerpoint/2010/main" val="1817717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1097280" y="1997242"/>
            <a:ext cx="10058400" cy="4488962"/>
          </a:xfrm>
        </p:spPr>
        <p:txBody>
          <a:bodyPr>
            <a:noAutofit/>
          </a:bodyPr>
          <a:lstStyle/>
          <a:p>
            <a:r>
              <a:rPr lang="en-US" altLang="ko-KR" sz="2800" dirty="0" err="1"/>
              <a:t>Esta</a:t>
            </a:r>
            <a:r>
              <a:rPr lang="en-US" altLang="ko-KR" sz="2800" dirty="0"/>
              <a:t> </a:t>
            </a:r>
            <a:r>
              <a:rPr lang="en-US" altLang="ko-KR" sz="2800" dirty="0" err="1"/>
              <a:t>técnica</a:t>
            </a:r>
            <a:r>
              <a:rPr lang="en-US" altLang="ko-KR" sz="2800" dirty="0"/>
              <a:t> </a:t>
            </a:r>
            <a:r>
              <a:rPr lang="en-US" altLang="ko-KR" sz="2800" dirty="0" err="1"/>
              <a:t>también</a:t>
            </a:r>
            <a:r>
              <a:rPr lang="en-US" altLang="ko-KR" sz="2800" dirty="0"/>
              <a:t> se </a:t>
            </a:r>
            <a:r>
              <a:rPr lang="en-US" altLang="ko-KR" sz="2800" dirty="0" err="1"/>
              <a:t>conoce</a:t>
            </a:r>
            <a:r>
              <a:rPr lang="en-US" altLang="ko-KR" sz="2800" dirty="0"/>
              <a:t> en la </a:t>
            </a:r>
            <a:r>
              <a:rPr lang="en-US" altLang="ko-KR" sz="2800" dirty="0" err="1"/>
              <a:t>literatura</a:t>
            </a:r>
            <a:r>
              <a:rPr lang="en-US" altLang="ko-KR" sz="2800" dirty="0"/>
              <a:t> de </a:t>
            </a:r>
            <a:r>
              <a:rPr lang="en-US" altLang="ko-KR" sz="2800" dirty="0" err="1"/>
              <a:t>minería</a:t>
            </a:r>
            <a:r>
              <a:rPr lang="en-US" altLang="ko-KR" sz="2800" dirty="0"/>
              <a:t> de </a:t>
            </a:r>
            <a:r>
              <a:rPr lang="en-US" altLang="ko-KR" sz="2800" dirty="0" err="1"/>
              <a:t>texto</a:t>
            </a:r>
            <a:r>
              <a:rPr lang="en-US" altLang="ko-KR" sz="2800" dirty="0"/>
              <a:t> </a:t>
            </a:r>
            <a:r>
              <a:rPr lang="en-US" altLang="ko-KR" sz="2800" dirty="0" err="1"/>
              <a:t>como</a:t>
            </a:r>
            <a:r>
              <a:rPr lang="en-US" altLang="ko-KR" sz="2800" dirty="0"/>
              <a:t> </a:t>
            </a:r>
            <a:r>
              <a:rPr lang="en-US" altLang="ko-KR" sz="2800" i="1" dirty="0" err="1"/>
              <a:t>análisis</a:t>
            </a:r>
            <a:r>
              <a:rPr lang="en-US" altLang="ko-KR" sz="2800" i="1" dirty="0"/>
              <a:t> de </a:t>
            </a:r>
            <a:r>
              <a:rPr lang="en-US" altLang="ko-KR" sz="2800" i="1" dirty="0" err="1"/>
              <a:t>polaridad</a:t>
            </a:r>
            <a:r>
              <a:rPr lang="en-US" altLang="ko-KR" sz="2800" i="1" dirty="0"/>
              <a:t> </a:t>
            </a:r>
            <a:r>
              <a:rPr lang="en-US" altLang="ko-KR" sz="2800" i="1" dirty="0" err="1"/>
              <a:t>emocional</a:t>
            </a:r>
            <a:r>
              <a:rPr lang="en-US" altLang="ko-KR" sz="2800" i="1" dirty="0"/>
              <a:t> </a:t>
            </a:r>
            <a:r>
              <a:rPr lang="en-US" altLang="ko-KR" sz="2800" dirty="0"/>
              <a:t>(EPA), </a:t>
            </a:r>
            <a:r>
              <a:rPr lang="en-US" altLang="ko-KR" sz="2800" dirty="0" err="1"/>
              <a:t>minería</a:t>
            </a:r>
            <a:r>
              <a:rPr lang="en-US" altLang="ko-KR" sz="2800" dirty="0"/>
              <a:t> de </a:t>
            </a:r>
            <a:r>
              <a:rPr lang="en-US" altLang="ko-KR" sz="2800" dirty="0" err="1"/>
              <a:t>opinión</a:t>
            </a:r>
            <a:r>
              <a:rPr lang="en-US" altLang="ko-KR" sz="2800" dirty="0"/>
              <a:t>, </a:t>
            </a:r>
            <a:r>
              <a:rPr lang="en-US" altLang="ko-KR" sz="2800" dirty="0" smtClean="0"/>
              <a:t>o </a:t>
            </a:r>
            <a:r>
              <a:rPr lang="en-US" altLang="ko-KR" sz="2800" dirty="0" err="1" smtClean="0"/>
              <a:t>minería</a:t>
            </a:r>
            <a:r>
              <a:rPr lang="en-US" altLang="ko-KR" sz="2800" dirty="0" smtClean="0"/>
              <a:t> </a:t>
            </a:r>
            <a:r>
              <a:rPr lang="en-US" altLang="ko-KR" sz="2800" dirty="0"/>
              <a:t>de </a:t>
            </a:r>
            <a:r>
              <a:rPr lang="en-US" altLang="ko-KR" sz="2800" dirty="0" err="1" smtClean="0"/>
              <a:t>revisión</a:t>
            </a:r>
            <a:r>
              <a:rPr lang="en-US" altLang="ko-KR" sz="2800" dirty="0" smtClean="0"/>
              <a:t>.</a:t>
            </a:r>
          </a:p>
          <a:p>
            <a:r>
              <a:rPr lang="en-US" altLang="ko-KR" sz="2800" dirty="0" smtClean="0"/>
              <a:t>SA </a:t>
            </a:r>
            <a:r>
              <a:rPr lang="en-US" altLang="ko-KR" sz="2800" dirty="0" err="1"/>
              <a:t>puede</a:t>
            </a:r>
            <a:r>
              <a:rPr lang="en-US" altLang="ko-KR" sz="2800" dirty="0"/>
              <a:t> </a:t>
            </a:r>
            <a:r>
              <a:rPr lang="en-US" altLang="ko-KR" sz="2800" dirty="0" err="1"/>
              <a:t>considerarse</a:t>
            </a:r>
            <a:r>
              <a:rPr lang="en-US" altLang="ko-KR" sz="2800" dirty="0"/>
              <a:t> </a:t>
            </a:r>
            <a:r>
              <a:rPr lang="en-US" altLang="ko-KR" sz="2800" dirty="0" err="1"/>
              <a:t>como</a:t>
            </a:r>
            <a:r>
              <a:rPr lang="en-US" altLang="ko-KR" sz="2800" dirty="0"/>
              <a:t> </a:t>
            </a:r>
            <a:r>
              <a:rPr lang="en-US" altLang="ko-KR" sz="2800" dirty="0" err="1"/>
              <a:t>una</a:t>
            </a:r>
            <a:r>
              <a:rPr lang="en-US" altLang="ko-KR" sz="2800" dirty="0"/>
              <a:t> </a:t>
            </a:r>
            <a:r>
              <a:rPr lang="en-US" altLang="ko-KR" sz="2800" dirty="0" err="1"/>
              <a:t>técnica</a:t>
            </a:r>
            <a:r>
              <a:rPr lang="en-US" altLang="ko-KR" sz="2800" dirty="0"/>
              <a:t> </a:t>
            </a:r>
            <a:r>
              <a:rPr lang="en-US" altLang="ko-KR" sz="2800" dirty="0" err="1"/>
              <a:t>automatizada</a:t>
            </a:r>
            <a:r>
              <a:rPr lang="en-US" altLang="ko-KR" sz="2800" dirty="0"/>
              <a:t> de </a:t>
            </a:r>
            <a:r>
              <a:rPr lang="en-US" altLang="ko-KR" sz="2800" dirty="0" err="1"/>
              <a:t>descubrimiento</a:t>
            </a:r>
            <a:r>
              <a:rPr lang="en-US" altLang="ko-KR" sz="2800" dirty="0"/>
              <a:t> de </a:t>
            </a:r>
            <a:r>
              <a:rPr lang="en-US" altLang="ko-KR" sz="2800" dirty="0" err="1"/>
              <a:t>conocimiento</a:t>
            </a:r>
            <a:r>
              <a:rPr lang="en-US" altLang="ko-KR" sz="2800" dirty="0"/>
              <a:t> </a:t>
            </a:r>
            <a:r>
              <a:rPr lang="en-US" altLang="ko-KR" sz="2800" dirty="0" err="1"/>
              <a:t>que</a:t>
            </a:r>
            <a:r>
              <a:rPr lang="en-US" altLang="ko-KR" sz="2800" dirty="0"/>
              <a:t> </a:t>
            </a:r>
            <a:r>
              <a:rPr lang="en-US" altLang="ko-KR" sz="2800" dirty="0" err="1"/>
              <a:t>tiene</a:t>
            </a:r>
            <a:r>
              <a:rPr lang="en-US" altLang="ko-KR" sz="2800" dirty="0"/>
              <a:t> </a:t>
            </a:r>
            <a:r>
              <a:rPr lang="en-US" altLang="ko-KR" sz="2800" dirty="0" err="1"/>
              <a:t>como</a:t>
            </a:r>
            <a:r>
              <a:rPr lang="en-US" altLang="ko-KR" sz="2800" dirty="0"/>
              <a:t> </a:t>
            </a:r>
            <a:r>
              <a:rPr lang="en-US" altLang="ko-KR" sz="2800" dirty="0" err="1"/>
              <a:t>objetivo</a:t>
            </a:r>
            <a:r>
              <a:rPr lang="en-US" altLang="ko-KR" sz="2800" dirty="0"/>
              <a:t> </a:t>
            </a:r>
            <a:r>
              <a:rPr lang="en-US" altLang="ko-KR" sz="2800" dirty="0" err="1"/>
              <a:t>encontrar</a:t>
            </a:r>
            <a:r>
              <a:rPr lang="en-US" altLang="ko-KR" sz="2800" dirty="0"/>
              <a:t> </a:t>
            </a:r>
            <a:r>
              <a:rPr lang="en-US" altLang="ko-KR" sz="2800" dirty="0" err="1"/>
              <a:t>patrones</a:t>
            </a:r>
            <a:r>
              <a:rPr lang="en-US" altLang="ko-KR" sz="2800" dirty="0"/>
              <a:t> </a:t>
            </a:r>
            <a:r>
              <a:rPr lang="en-US" altLang="ko-KR" sz="2800" dirty="0" err="1"/>
              <a:t>ocultos</a:t>
            </a:r>
            <a:r>
              <a:rPr lang="en-US" altLang="ko-KR" sz="2800" dirty="0"/>
              <a:t> en </a:t>
            </a:r>
            <a:r>
              <a:rPr lang="en-US" altLang="ko-KR" sz="2800" dirty="0" err="1"/>
              <a:t>una</a:t>
            </a:r>
            <a:r>
              <a:rPr lang="en-US" altLang="ko-KR" sz="2800" dirty="0"/>
              <a:t> gran </a:t>
            </a:r>
            <a:r>
              <a:rPr lang="en-US" altLang="ko-KR" sz="2800" dirty="0" err="1"/>
              <a:t>cantidad</a:t>
            </a:r>
            <a:r>
              <a:rPr lang="en-US" altLang="ko-KR" sz="2800" dirty="0"/>
              <a:t> de </a:t>
            </a:r>
            <a:r>
              <a:rPr lang="en-US" altLang="ko-KR" sz="2800" dirty="0" err="1"/>
              <a:t>reseñas</a:t>
            </a:r>
            <a:r>
              <a:rPr lang="en-US" altLang="ko-KR" sz="2800" dirty="0"/>
              <a:t>, blogs o tweets</a:t>
            </a:r>
            <a:r>
              <a:rPr lang="en-US" altLang="ko-KR" sz="2800" dirty="0" smtClean="0"/>
              <a:t>. </a:t>
            </a:r>
          </a:p>
        </p:txBody>
      </p:sp>
      <p:sp>
        <p:nvSpPr>
          <p:cNvPr id="4" name="제목 1"/>
          <p:cNvSpPr>
            <a:spLocks noGrp="1"/>
          </p:cNvSpPr>
          <p:nvPr>
            <p:ph type="title"/>
          </p:nvPr>
        </p:nvSpPr>
        <p:spPr>
          <a:xfrm>
            <a:off x="1097280" y="286603"/>
            <a:ext cx="10058400" cy="1450757"/>
          </a:xfrm>
        </p:spPr>
        <p:txBody>
          <a:bodyPr>
            <a:normAutofit/>
          </a:bodyPr>
          <a:lstStyle/>
          <a:p>
            <a:r>
              <a:rPr lang="en-US" altLang="ko-KR" dirty="0" smtClean="0"/>
              <a:t>How to analyze opinions in SNS</a:t>
            </a:r>
            <a:endParaRPr lang="ko-KR" altLang="en-US" dirty="0"/>
          </a:p>
        </p:txBody>
      </p:sp>
    </p:spTree>
    <p:extLst>
      <p:ext uri="{BB962C8B-B14F-4D97-AF65-F5344CB8AC3E}">
        <p14:creationId xmlns:p14="http://schemas.microsoft.com/office/powerpoint/2010/main" val="13154343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내용 개체 틀 2"/>
          <p:cNvSpPr>
            <a:spLocks noGrp="1"/>
          </p:cNvSpPr>
          <p:nvPr>
            <p:ph idx="1"/>
          </p:nvPr>
        </p:nvSpPr>
        <p:spPr>
          <a:xfrm>
            <a:off x="1097280" y="1997242"/>
            <a:ext cx="10058400" cy="4488962"/>
          </a:xfrm>
        </p:spPr>
        <p:txBody>
          <a:bodyPr>
            <a:noAutofit/>
          </a:bodyPr>
          <a:lstStyle/>
          <a:p>
            <a:r>
              <a:rPr lang="en-US" altLang="ko-KR" sz="2800" dirty="0" smtClean="0"/>
              <a:t>Para </a:t>
            </a:r>
            <a:r>
              <a:rPr lang="en-US" altLang="ko-KR" sz="2800" dirty="0" err="1"/>
              <a:t>calcular</a:t>
            </a:r>
            <a:r>
              <a:rPr lang="en-US" altLang="ko-KR" sz="2800" dirty="0"/>
              <a:t> la </a:t>
            </a:r>
            <a:r>
              <a:rPr lang="en-US" altLang="ko-KR" sz="2800" dirty="0" err="1"/>
              <a:t>puntuación</a:t>
            </a:r>
            <a:r>
              <a:rPr lang="en-US" altLang="ko-KR" sz="2800" dirty="0"/>
              <a:t> de un </a:t>
            </a:r>
            <a:r>
              <a:rPr lang="en-US" altLang="ko-KR" sz="2800" dirty="0" err="1"/>
              <a:t>sentimiento</a:t>
            </a:r>
            <a:r>
              <a:rPr lang="en-US" altLang="ko-KR" sz="2800" dirty="0"/>
              <a:t>, el </a:t>
            </a:r>
            <a:r>
              <a:rPr lang="en-US" altLang="ko-KR" sz="2800" dirty="0" err="1"/>
              <a:t>sentimiento</a:t>
            </a:r>
            <a:r>
              <a:rPr lang="en-US" altLang="ko-KR" sz="2800" dirty="0"/>
              <a:t> </a:t>
            </a:r>
            <a:r>
              <a:rPr lang="en-US" altLang="ko-KR" sz="2800" dirty="0" err="1"/>
              <a:t>obtenido</a:t>
            </a:r>
            <a:r>
              <a:rPr lang="en-US" altLang="ko-KR" sz="2800" dirty="0"/>
              <a:t> del </a:t>
            </a:r>
            <a:r>
              <a:rPr lang="en-US" altLang="ko-KR" sz="2800" dirty="0" err="1"/>
              <a:t>texto</a:t>
            </a:r>
            <a:r>
              <a:rPr lang="en-US" altLang="ko-KR" sz="2800" dirty="0"/>
              <a:t> se </a:t>
            </a:r>
            <a:r>
              <a:rPr lang="en-US" altLang="ko-KR" sz="2800" dirty="0" err="1"/>
              <a:t>compara</a:t>
            </a:r>
            <a:r>
              <a:rPr lang="en-US" altLang="ko-KR" sz="2800" dirty="0"/>
              <a:t> con un </a:t>
            </a:r>
            <a:r>
              <a:rPr lang="en-US" altLang="ko-KR" sz="2800" dirty="0" err="1"/>
              <a:t>léxico</a:t>
            </a:r>
            <a:r>
              <a:rPr lang="en-US" altLang="ko-KR" sz="2800" dirty="0"/>
              <a:t> o un </a:t>
            </a:r>
            <a:r>
              <a:rPr lang="en-US" altLang="ko-KR" sz="2800" i="1" dirty="0" err="1"/>
              <a:t>diccionario</a:t>
            </a:r>
            <a:r>
              <a:rPr lang="en-US" altLang="ko-KR" sz="2800" dirty="0"/>
              <a:t> para </a:t>
            </a:r>
            <a:r>
              <a:rPr lang="en-US" altLang="ko-KR" sz="2800" dirty="0" err="1"/>
              <a:t>determinar</a:t>
            </a:r>
            <a:r>
              <a:rPr lang="en-US" altLang="ko-KR" sz="2800" dirty="0"/>
              <a:t> la </a:t>
            </a:r>
            <a:r>
              <a:rPr lang="en-US" altLang="ko-KR" sz="2800" dirty="0" err="1"/>
              <a:t>fuerza</a:t>
            </a:r>
            <a:r>
              <a:rPr lang="en-US" altLang="ko-KR" sz="2800" dirty="0"/>
              <a:t> del </a:t>
            </a:r>
            <a:r>
              <a:rPr lang="en-US" altLang="ko-KR" sz="2800" dirty="0" err="1"/>
              <a:t>sentimiento</a:t>
            </a:r>
            <a:r>
              <a:rPr lang="en-US" altLang="ko-KR" sz="2800" dirty="0" smtClean="0"/>
              <a:t>. El </a:t>
            </a:r>
            <a:r>
              <a:rPr lang="en-US" altLang="ko-KR" sz="2800" dirty="0" err="1"/>
              <a:t>recurso</a:t>
            </a:r>
            <a:r>
              <a:rPr lang="en-US" altLang="ko-KR" sz="2800" dirty="0"/>
              <a:t> </a:t>
            </a:r>
            <a:r>
              <a:rPr lang="en-US" altLang="ko-KR" sz="2800" dirty="0" err="1"/>
              <a:t>léxico</a:t>
            </a:r>
            <a:r>
              <a:rPr lang="en-US" altLang="ko-KR" sz="2800" dirty="0"/>
              <a:t> </a:t>
            </a:r>
            <a:r>
              <a:rPr lang="en-US" altLang="ko-KR" sz="2800" dirty="0" err="1"/>
              <a:t>SentiWord</a:t>
            </a:r>
            <a:r>
              <a:rPr lang="en-US" altLang="ko-KR" sz="2800" dirty="0"/>
              <a:t>, </a:t>
            </a:r>
            <a:r>
              <a:rPr lang="en-US" altLang="ko-KR" sz="2800" dirty="0" err="1"/>
              <a:t>que</a:t>
            </a:r>
            <a:r>
              <a:rPr lang="en-US" altLang="ko-KR" sz="2800" dirty="0"/>
              <a:t> </a:t>
            </a:r>
            <a:r>
              <a:rPr lang="en-US" altLang="ko-KR" sz="2800" dirty="0" err="1"/>
              <a:t>incluye</a:t>
            </a:r>
            <a:r>
              <a:rPr lang="en-US" altLang="ko-KR" sz="2800" dirty="0"/>
              <a:t> </a:t>
            </a:r>
            <a:r>
              <a:rPr lang="en-US" altLang="ko-KR" sz="2800" dirty="0" err="1"/>
              <a:t>alrededor</a:t>
            </a:r>
            <a:r>
              <a:rPr lang="en-US" altLang="ko-KR" sz="2800" dirty="0"/>
              <a:t> de 200,000 entradas, </a:t>
            </a:r>
            <a:r>
              <a:rPr lang="en-US" altLang="ko-KR" sz="2800" dirty="0" err="1"/>
              <a:t>utiliza</a:t>
            </a:r>
            <a:r>
              <a:rPr lang="en-US" altLang="ko-KR" sz="2800" dirty="0"/>
              <a:t> un </a:t>
            </a:r>
            <a:r>
              <a:rPr lang="en-US" altLang="ko-KR" sz="2800" dirty="0" err="1"/>
              <a:t>método</a:t>
            </a:r>
            <a:r>
              <a:rPr lang="en-US" altLang="ko-KR" sz="2800" dirty="0"/>
              <a:t> semi-</a:t>
            </a:r>
            <a:r>
              <a:rPr lang="en-US" altLang="ko-KR" sz="2800" dirty="0" err="1"/>
              <a:t>supervisado</a:t>
            </a:r>
            <a:r>
              <a:rPr lang="en-US" altLang="ko-KR" sz="2800" dirty="0"/>
              <a:t> para </a:t>
            </a:r>
            <a:r>
              <a:rPr lang="en-US" altLang="ko-KR" sz="2800" dirty="0" err="1"/>
              <a:t>asignar</a:t>
            </a:r>
            <a:r>
              <a:rPr lang="en-US" altLang="ko-KR" sz="2800" dirty="0"/>
              <a:t> </a:t>
            </a:r>
            <a:r>
              <a:rPr lang="en-US" altLang="ko-KR" sz="2800" dirty="0" err="1"/>
              <a:t>cada</a:t>
            </a:r>
            <a:r>
              <a:rPr lang="en-US" altLang="ko-KR" sz="2800" dirty="0"/>
              <a:t> palabra con </a:t>
            </a:r>
            <a:r>
              <a:rPr lang="en-US" altLang="ko-KR" sz="2800" dirty="0" err="1"/>
              <a:t>puntajes</a:t>
            </a:r>
            <a:r>
              <a:rPr lang="en-US" altLang="ko-KR" sz="2800" dirty="0"/>
              <a:t> </a:t>
            </a:r>
            <a:r>
              <a:rPr lang="en-US" altLang="ko-KR" sz="2800" dirty="0" err="1"/>
              <a:t>positivos</a:t>
            </a:r>
            <a:r>
              <a:rPr lang="en-US" altLang="ko-KR" sz="2800" dirty="0"/>
              <a:t>, </a:t>
            </a:r>
            <a:r>
              <a:rPr lang="en-US" altLang="ko-KR" sz="2800" dirty="0" err="1"/>
              <a:t>negativos</a:t>
            </a:r>
            <a:r>
              <a:rPr lang="en-US" altLang="ko-KR" sz="2800" dirty="0"/>
              <a:t> y </a:t>
            </a:r>
            <a:r>
              <a:rPr lang="en-US" altLang="ko-KR" sz="2800" dirty="0" err="1"/>
              <a:t>objetivos</a:t>
            </a:r>
            <a:r>
              <a:rPr lang="en-US" altLang="ko-KR" sz="2800" dirty="0"/>
              <a:t>.</a:t>
            </a:r>
            <a:endParaRPr lang="ko-KR" altLang="en-US" sz="2800" dirty="0"/>
          </a:p>
        </p:txBody>
      </p:sp>
      <p:sp>
        <p:nvSpPr>
          <p:cNvPr id="4" name="제목 1"/>
          <p:cNvSpPr>
            <a:spLocks noGrp="1"/>
          </p:cNvSpPr>
          <p:nvPr>
            <p:ph type="title"/>
          </p:nvPr>
        </p:nvSpPr>
        <p:spPr>
          <a:xfrm>
            <a:off x="1097280" y="286603"/>
            <a:ext cx="10058400" cy="1450757"/>
          </a:xfrm>
        </p:spPr>
        <p:txBody>
          <a:bodyPr>
            <a:normAutofit/>
          </a:bodyPr>
          <a:lstStyle/>
          <a:p>
            <a:r>
              <a:rPr lang="en-US" altLang="ko-KR" dirty="0" smtClean="0"/>
              <a:t>How to analyze opinions in SNS</a:t>
            </a:r>
            <a:endParaRPr lang="ko-KR" altLang="en-US" dirty="0"/>
          </a:p>
        </p:txBody>
      </p:sp>
    </p:spTree>
    <p:extLst>
      <p:ext uri="{BB962C8B-B14F-4D97-AF65-F5344CB8AC3E}">
        <p14:creationId xmlns:p14="http://schemas.microsoft.com/office/powerpoint/2010/main" val="4623376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lstStyle/>
          <a:p>
            <a:r>
              <a:rPr lang="en-US" altLang="ko-KR" dirty="0" smtClean="0"/>
              <a:t>Value of Knowledge from SA</a:t>
            </a:r>
            <a:endParaRPr lang="ko-KR" altLang="en-US" dirty="0"/>
          </a:p>
        </p:txBody>
      </p:sp>
      <p:sp>
        <p:nvSpPr>
          <p:cNvPr id="3" name="내용 개체 틀 2"/>
          <p:cNvSpPr>
            <a:spLocks noGrp="1"/>
          </p:cNvSpPr>
          <p:nvPr>
            <p:ph idx="1"/>
          </p:nvPr>
        </p:nvSpPr>
        <p:spPr>
          <a:xfrm>
            <a:off x="1097280" y="1997242"/>
            <a:ext cx="10058400" cy="4128922"/>
          </a:xfrm>
        </p:spPr>
        <p:txBody>
          <a:bodyPr>
            <a:noAutofit/>
          </a:bodyPr>
          <a:lstStyle/>
          <a:p>
            <a:r>
              <a:rPr lang="en-US" altLang="ko-KR" sz="2400" dirty="0"/>
              <a:t>El </a:t>
            </a:r>
            <a:r>
              <a:rPr lang="en-US" altLang="ko-KR" sz="2400" dirty="0" err="1"/>
              <a:t>conocimiento</a:t>
            </a:r>
            <a:r>
              <a:rPr lang="en-US" altLang="ko-KR" sz="2400" dirty="0"/>
              <a:t> </a:t>
            </a:r>
            <a:r>
              <a:rPr lang="en-US" altLang="ko-KR" sz="2400" dirty="0" err="1"/>
              <a:t>obtenido</a:t>
            </a:r>
            <a:r>
              <a:rPr lang="en-US" altLang="ko-KR" sz="2400" dirty="0"/>
              <a:t> de </a:t>
            </a:r>
            <a:r>
              <a:rPr lang="en-US" altLang="ko-KR" sz="2400" dirty="0" err="1"/>
              <a:t>las</a:t>
            </a:r>
            <a:r>
              <a:rPr lang="en-US" altLang="ko-KR" sz="2400" dirty="0"/>
              <a:t> </a:t>
            </a:r>
            <a:r>
              <a:rPr lang="en-US" altLang="ko-KR" sz="2400" dirty="0" err="1"/>
              <a:t>redes</a:t>
            </a:r>
            <a:r>
              <a:rPr lang="en-US" altLang="ko-KR" sz="2400" dirty="0"/>
              <a:t> </a:t>
            </a:r>
            <a:r>
              <a:rPr lang="en-US" altLang="ko-KR" sz="2400" dirty="0" err="1"/>
              <a:t>sociales</a:t>
            </a:r>
            <a:r>
              <a:rPr lang="en-US" altLang="ko-KR" sz="2400" dirty="0"/>
              <a:t> </a:t>
            </a:r>
            <a:r>
              <a:rPr lang="en-US" altLang="ko-KR" sz="2400" dirty="0" err="1"/>
              <a:t>es</a:t>
            </a:r>
            <a:r>
              <a:rPr lang="en-US" altLang="ko-KR" sz="2400" dirty="0"/>
              <a:t> </a:t>
            </a:r>
            <a:r>
              <a:rPr lang="en-US" altLang="ko-KR" sz="2400" dirty="0" err="1"/>
              <a:t>extremadamente</a:t>
            </a:r>
            <a:r>
              <a:rPr lang="en-US" altLang="ko-KR" sz="2400" dirty="0"/>
              <a:t> </a:t>
            </a:r>
            <a:r>
              <a:rPr lang="en-US" altLang="ko-KR" sz="2400" dirty="0" err="1"/>
              <a:t>valioso</a:t>
            </a:r>
            <a:r>
              <a:rPr lang="en-US" altLang="ko-KR" sz="2400" dirty="0"/>
              <a:t> </a:t>
            </a:r>
            <a:r>
              <a:rPr lang="en-US" altLang="ko-KR" sz="2400" dirty="0" err="1"/>
              <a:t>porque</a:t>
            </a:r>
            <a:r>
              <a:rPr lang="en-US" altLang="ko-KR" sz="2400" dirty="0"/>
              <a:t> </a:t>
            </a:r>
            <a:r>
              <a:rPr lang="en-US" altLang="ko-KR" sz="2400" dirty="0" err="1"/>
              <a:t>es</a:t>
            </a:r>
            <a:r>
              <a:rPr lang="en-US" altLang="ko-KR" sz="2400" dirty="0"/>
              <a:t> </a:t>
            </a:r>
            <a:r>
              <a:rPr lang="en-US" altLang="ko-KR" sz="2400" dirty="0" err="1"/>
              <a:t>muy</a:t>
            </a:r>
            <a:r>
              <a:rPr lang="en-US" altLang="ko-KR" sz="2400" dirty="0"/>
              <a:t> </a:t>
            </a:r>
            <a:r>
              <a:rPr lang="en-US" altLang="ko-KR" sz="2400" dirty="0" err="1"/>
              <a:t>poco</a:t>
            </a:r>
            <a:r>
              <a:rPr lang="en-US" altLang="ko-KR" sz="2400" dirty="0"/>
              <a:t> probable </a:t>
            </a:r>
            <a:r>
              <a:rPr lang="en-US" altLang="ko-KR" sz="2400" dirty="0" err="1"/>
              <a:t>que</a:t>
            </a:r>
            <a:r>
              <a:rPr lang="en-US" altLang="ko-KR" sz="2400" dirty="0"/>
              <a:t> </a:t>
            </a:r>
            <a:r>
              <a:rPr lang="en-US" altLang="ko-KR" sz="2400" dirty="0" err="1"/>
              <a:t>millones</a:t>
            </a:r>
            <a:r>
              <a:rPr lang="en-US" altLang="ko-KR" sz="2400" dirty="0"/>
              <a:t> de </a:t>
            </a:r>
            <a:r>
              <a:rPr lang="en-US" altLang="ko-KR" sz="2400" dirty="0" err="1"/>
              <a:t>opiniones</a:t>
            </a:r>
            <a:r>
              <a:rPr lang="en-US" altLang="ko-KR" sz="2400" dirty="0"/>
              <a:t> </a:t>
            </a:r>
            <a:r>
              <a:rPr lang="en-US" altLang="ko-KR" sz="2400" dirty="0" err="1"/>
              <a:t>expresadas</a:t>
            </a:r>
            <a:r>
              <a:rPr lang="en-US" altLang="ko-KR" sz="2400" dirty="0"/>
              <a:t> </a:t>
            </a:r>
            <a:r>
              <a:rPr lang="en-US" altLang="ko-KR" sz="2400" dirty="0" err="1"/>
              <a:t>sobre</a:t>
            </a:r>
            <a:r>
              <a:rPr lang="en-US" altLang="ko-KR" sz="2400" dirty="0"/>
              <a:t> un </a:t>
            </a:r>
            <a:r>
              <a:rPr lang="en-US" altLang="ko-KR" sz="2400" dirty="0" err="1"/>
              <a:t>tema</a:t>
            </a:r>
            <a:r>
              <a:rPr lang="en-US" altLang="ko-KR" sz="2400" dirty="0"/>
              <a:t> </a:t>
            </a:r>
            <a:r>
              <a:rPr lang="en-US" altLang="ko-KR" sz="2400" dirty="0" err="1"/>
              <a:t>determinado</a:t>
            </a:r>
            <a:r>
              <a:rPr lang="en-US" altLang="ko-KR" sz="2400" dirty="0"/>
              <a:t> </a:t>
            </a:r>
            <a:r>
              <a:rPr lang="en-US" altLang="ko-KR" sz="2400" dirty="0" err="1"/>
              <a:t>sean</a:t>
            </a:r>
            <a:r>
              <a:rPr lang="en-US" altLang="ko-KR" sz="2400" dirty="0"/>
              <a:t> </a:t>
            </a:r>
            <a:r>
              <a:rPr lang="en-US" altLang="ko-KR" sz="2400" dirty="0" err="1"/>
              <a:t>sesgadas</a:t>
            </a:r>
            <a:r>
              <a:rPr lang="en-US" altLang="ko-KR" sz="2400" dirty="0" smtClean="0"/>
              <a:t>.</a:t>
            </a:r>
          </a:p>
          <a:p>
            <a:r>
              <a:rPr lang="en-US" altLang="ko-KR" sz="2400" dirty="0" smtClean="0"/>
              <a:t>La </a:t>
            </a:r>
            <a:r>
              <a:rPr lang="en-US" altLang="ko-KR" sz="2400" u="sng" dirty="0" err="1"/>
              <a:t>naturaleza</a:t>
            </a:r>
            <a:r>
              <a:rPr lang="en-US" altLang="ko-KR" sz="2400" u="sng" dirty="0"/>
              <a:t> </a:t>
            </a:r>
            <a:r>
              <a:rPr lang="en-US" altLang="ko-KR" sz="2400" u="sng" dirty="0" err="1"/>
              <a:t>afectiva</a:t>
            </a:r>
            <a:r>
              <a:rPr lang="en-US" altLang="ko-KR" sz="2400" u="sng" dirty="0"/>
              <a:t> </a:t>
            </a:r>
            <a:r>
              <a:rPr lang="en-US" altLang="ko-KR" sz="2400" dirty="0"/>
              <a:t>de tales </a:t>
            </a:r>
            <a:r>
              <a:rPr lang="en-US" altLang="ko-KR" sz="2400" dirty="0" err="1"/>
              <a:t>opiniones</a:t>
            </a:r>
            <a:r>
              <a:rPr lang="en-US" altLang="ko-KR" sz="2400" dirty="0"/>
              <a:t> </a:t>
            </a:r>
            <a:r>
              <a:rPr lang="en-US" altLang="ko-KR" sz="2400" dirty="0" err="1"/>
              <a:t>las</a:t>
            </a:r>
            <a:r>
              <a:rPr lang="en-US" altLang="ko-KR" sz="2400" dirty="0"/>
              <a:t> </a:t>
            </a:r>
            <a:r>
              <a:rPr lang="en-US" altLang="ko-KR" sz="2400" dirty="0" err="1"/>
              <a:t>hace</a:t>
            </a:r>
            <a:r>
              <a:rPr lang="en-US" altLang="ko-KR" sz="2400" dirty="0"/>
              <a:t> </a:t>
            </a:r>
            <a:r>
              <a:rPr lang="en-US" altLang="ko-KR" sz="2400" dirty="0" err="1"/>
              <a:t>fácilmente</a:t>
            </a:r>
            <a:r>
              <a:rPr lang="en-US" altLang="ko-KR" sz="2400" dirty="0"/>
              <a:t> </a:t>
            </a:r>
            <a:r>
              <a:rPr lang="en-US" altLang="ko-KR" sz="2400" dirty="0" err="1"/>
              <a:t>comprensibles</a:t>
            </a:r>
            <a:r>
              <a:rPr lang="en-US" altLang="ko-KR" sz="2400" dirty="0"/>
              <a:t> para la </a:t>
            </a:r>
            <a:r>
              <a:rPr lang="en-US" altLang="ko-KR" sz="2400" dirty="0" err="1"/>
              <a:t>mayoría</a:t>
            </a:r>
            <a:r>
              <a:rPr lang="en-US" altLang="ko-KR" sz="2400" dirty="0"/>
              <a:t> de los </a:t>
            </a:r>
            <a:r>
              <a:rPr lang="en-US" altLang="ko-KR" sz="2400" dirty="0" err="1"/>
              <a:t>lectores</a:t>
            </a:r>
            <a:r>
              <a:rPr lang="en-US" altLang="ko-KR" sz="2400" dirty="0"/>
              <a:t>, lo </a:t>
            </a:r>
            <a:r>
              <a:rPr lang="en-US" altLang="ko-KR" sz="2400" dirty="0" err="1"/>
              <a:t>que</a:t>
            </a:r>
            <a:r>
              <a:rPr lang="en-US" altLang="ko-KR" sz="2400" dirty="0"/>
              <a:t> </a:t>
            </a:r>
            <a:r>
              <a:rPr lang="en-US" altLang="ko-KR" sz="2400" dirty="0" err="1"/>
              <a:t>las</a:t>
            </a:r>
            <a:r>
              <a:rPr lang="en-US" altLang="ko-KR" sz="2400" dirty="0"/>
              <a:t> </a:t>
            </a:r>
            <a:r>
              <a:rPr lang="en-US" altLang="ko-KR" sz="2400" dirty="0" err="1"/>
              <a:t>convierte</a:t>
            </a:r>
            <a:r>
              <a:rPr lang="en-US" altLang="ko-KR" sz="2400" dirty="0"/>
              <a:t> </a:t>
            </a:r>
            <a:r>
              <a:rPr lang="en-US" altLang="ko-KR" sz="2400" dirty="0" err="1"/>
              <a:t>cada</a:t>
            </a:r>
            <a:r>
              <a:rPr lang="en-US" altLang="ko-KR" sz="2400" dirty="0"/>
              <a:t> </a:t>
            </a:r>
            <a:r>
              <a:rPr lang="en-US" altLang="ko-KR" sz="2400" dirty="0" err="1"/>
              <a:t>vez</a:t>
            </a:r>
            <a:r>
              <a:rPr lang="en-US" altLang="ko-KR" sz="2400" dirty="0"/>
              <a:t> </a:t>
            </a:r>
            <a:r>
              <a:rPr lang="en-US" altLang="ko-KR" sz="2400" dirty="0" err="1"/>
              <a:t>más</a:t>
            </a:r>
            <a:r>
              <a:rPr lang="en-US" altLang="ko-KR" sz="2400" dirty="0"/>
              <a:t> en la base para </a:t>
            </a:r>
            <a:r>
              <a:rPr lang="en-US" altLang="ko-KR" sz="2400" dirty="0" err="1"/>
              <a:t>tomar</a:t>
            </a:r>
            <a:r>
              <a:rPr lang="en-US" altLang="ko-KR" sz="2400" dirty="0"/>
              <a:t> </a:t>
            </a:r>
            <a:r>
              <a:rPr lang="en-US" altLang="ko-KR" sz="2400" dirty="0" err="1"/>
              <a:t>decisiones</a:t>
            </a:r>
            <a:r>
              <a:rPr lang="en-US" altLang="ko-KR" sz="2400" dirty="0"/>
              <a:t> </a:t>
            </a:r>
            <a:r>
              <a:rPr lang="en-US" altLang="ko-KR" sz="2400" dirty="0" err="1"/>
              <a:t>sobre</a:t>
            </a:r>
            <a:r>
              <a:rPr lang="en-US" altLang="ko-KR" sz="2400" dirty="0"/>
              <a:t> </a:t>
            </a:r>
            <a:r>
              <a:rPr lang="en-US" altLang="ko-KR" sz="2400" dirty="0" err="1"/>
              <a:t>investigación</a:t>
            </a:r>
            <a:r>
              <a:rPr lang="en-US" altLang="ko-KR" sz="2400" dirty="0"/>
              <a:t> de </a:t>
            </a:r>
            <a:r>
              <a:rPr lang="en-US" altLang="ko-KR" sz="2400" dirty="0" err="1"/>
              <a:t>mercado</a:t>
            </a:r>
            <a:r>
              <a:rPr lang="en-US" altLang="ko-KR" sz="2400" dirty="0"/>
              <a:t>, </a:t>
            </a:r>
            <a:r>
              <a:rPr lang="en-US" altLang="ko-KR" sz="2400" dirty="0" err="1"/>
              <a:t>inteligencia</a:t>
            </a:r>
            <a:r>
              <a:rPr lang="en-US" altLang="ko-KR" sz="2400" dirty="0"/>
              <a:t> </a:t>
            </a:r>
            <a:r>
              <a:rPr lang="en-US" altLang="ko-KR" sz="2400" dirty="0" err="1"/>
              <a:t>empresarial</a:t>
            </a:r>
            <a:r>
              <a:rPr lang="en-US" altLang="ko-KR" sz="2400" dirty="0"/>
              <a:t>, </a:t>
            </a:r>
            <a:r>
              <a:rPr lang="en-US" altLang="ko-KR" sz="2400" dirty="0" err="1"/>
              <a:t>predicción</a:t>
            </a:r>
            <a:r>
              <a:rPr lang="en-US" altLang="ko-KR" sz="2400" dirty="0"/>
              <a:t> del </a:t>
            </a:r>
            <a:r>
              <a:rPr lang="en-US" altLang="ko-KR" sz="2400" dirty="0" err="1"/>
              <a:t>mercado</a:t>
            </a:r>
            <a:r>
              <a:rPr lang="en-US" altLang="ko-KR" sz="2400" dirty="0"/>
              <a:t> de </a:t>
            </a:r>
            <a:r>
              <a:rPr lang="en-US" altLang="ko-KR" sz="2400" dirty="0" err="1"/>
              <a:t>valores</a:t>
            </a:r>
            <a:r>
              <a:rPr lang="en-US" altLang="ko-KR" sz="2400" dirty="0"/>
              <a:t> y </a:t>
            </a:r>
            <a:r>
              <a:rPr lang="en-US" altLang="ko-KR" sz="2400" dirty="0" err="1"/>
              <a:t>monitoreo</a:t>
            </a:r>
            <a:r>
              <a:rPr lang="en-US" altLang="ko-KR" sz="2400" dirty="0"/>
              <a:t> de </a:t>
            </a:r>
            <a:r>
              <a:rPr lang="en-US" altLang="ko-KR" sz="2400" dirty="0" err="1"/>
              <a:t>imágenes</a:t>
            </a:r>
            <a:r>
              <a:rPr lang="en-US" altLang="ko-KR" sz="2400" dirty="0"/>
              <a:t>.</a:t>
            </a:r>
          </a:p>
          <a:p>
            <a:endParaRPr lang="en-US" altLang="ko-KR" sz="2400" dirty="0" smtClean="0"/>
          </a:p>
          <a:p>
            <a:r>
              <a:rPr lang="en-US" altLang="ko-KR" sz="2400" dirty="0"/>
              <a:t>https://</a:t>
            </a:r>
            <a:r>
              <a:rPr lang="en-US" altLang="ko-KR" sz="2400" dirty="0" err="1"/>
              <a:t>www.coursera.org</a:t>
            </a:r>
            <a:r>
              <a:rPr lang="en-US" altLang="ko-KR" sz="2400" dirty="0"/>
              <a:t>/lecture/text-mining-analytics/5-6-how-to-do-sentiment-analysis-with-sentiwordnet-5RwtX</a:t>
            </a:r>
            <a:endParaRPr lang="ko-KR" altLang="en-US" sz="2400" dirty="0"/>
          </a:p>
        </p:txBody>
      </p:sp>
    </p:spTree>
    <p:extLst>
      <p:ext uri="{BB962C8B-B14F-4D97-AF65-F5344CB8AC3E}">
        <p14:creationId xmlns:p14="http://schemas.microsoft.com/office/powerpoint/2010/main" val="1610922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1130967" y="453516"/>
            <a:ext cx="8229600" cy="1143000"/>
          </a:xfrm>
        </p:spPr>
        <p:txBody>
          <a:bodyPr>
            <a:normAutofit/>
          </a:bodyPr>
          <a:lstStyle/>
          <a:p>
            <a:r>
              <a:rPr lang="en-US" altLang="ko-KR" dirty="0" smtClean="0"/>
              <a:t>SA y opinion mining</a:t>
            </a:r>
            <a:endParaRPr lang="ko-KR" altLang="en-US" dirty="0"/>
          </a:p>
        </p:txBody>
      </p:sp>
      <p:sp>
        <p:nvSpPr>
          <p:cNvPr id="3" name="내용 개체 틀 2"/>
          <p:cNvSpPr>
            <a:spLocks noGrp="1"/>
          </p:cNvSpPr>
          <p:nvPr>
            <p:ph idx="1"/>
          </p:nvPr>
        </p:nvSpPr>
        <p:spPr>
          <a:xfrm>
            <a:off x="1130967" y="1973179"/>
            <a:ext cx="10202779" cy="4551984"/>
          </a:xfrm>
        </p:spPr>
        <p:txBody>
          <a:bodyPr>
            <a:normAutofit fontScale="85000" lnSpcReduction="20000"/>
          </a:bodyPr>
          <a:lstStyle/>
          <a:p>
            <a:pPr marL="0" indent="0" fontAlgn="base">
              <a:buNone/>
            </a:pPr>
            <a:r>
              <a:rPr lang="en-US" altLang="ko-KR" sz="2600" dirty="0"/>
              <a:t>Las </a:t>
            </a:r>
            <a:r>
              <a:rPr lang="en-US" altLang="ko-KR" sz="2600" dirty="0" err="1"/>
              <a:t>técnicas</a:t>
            </a:r>
            <a:r>
              <a:rPr lang="en-US" altLang="ko-KR" sz="2600" dirty="0"/>
              <a:t> SA se </a:t>
            </a:r>
            <a:r>
              <a:rPr lang="en-US" altLang="ko-KR" sz="2600" dirty="0" err="1"/>
              <a:t>han</a:t>
            </a:r>
            <a:r>
              <a:rPr lang="en-US" altLang="ko-KR" sz="2600" dirty="0"/>
              <a:t> </a:t>
            </a:r>
            <a:r>
              <a:rPr lang="en-US" altLang="ko-KR" sz="2600" dirty="0" err="1"/>
              <a:t>utilizado</a:t>
            </a:r>
            <a:r>
              <a:rPr lang="en-US" altLang="ko-KR" sz="2600" dirty="0"/>
              <a:t> </a:t>
            </a:r>
            <a:r>
              <a:rPr lang="en-US" altLang="ko-KR" sz="2600" dirty="0" err="1"/>
              <a:t>recientemente</a:t>
            </a:r>
            <a:r>
              <a:rPr lang="en-US" altLang="ko-KR" sz="2600" dirty="0"/>
              <a:t> en </a:t>
            </a:r>
            <a:r>
              <a:rPr lang="en-US" altLang="ko-KR" sz="2600" dirty="0" err="1"/>
              <a:t>aplicaciones</a:t>
            </a:r>
            <a:r>
              <a:rPr lang="en-US" altLang="ko-KR" sz="2600" dirty="0"/>
              <a:t> </a:t>
            </a:r>
            <a:r>
              <a:rPr lang="en-US" altLang="ko-KR" sz="2600" dirty="0" err="1" smtClean="0"/>
              <a:t>como</a:t>
            </a:r>
            <a:r>
              <a:rPr lang="en-US" altLang="ko-KR" sz="2600" dirty="0" smtClean="0"/>
              <a:t>:</a:t>
            </a:r>
          </a:p>
          <a:p>
            <a:pPr fontAlgn="base">
              <a:buClr>
                <a:schemeClr val="accent2"/>
              </a:buClr>
              <a:buFont typeface="Wingdings" charset="2"/>
              <a:buChar char="v"/>
            </a:pPr>
            <a:r>
              <a:rPr lang="en-US" altLang="ko-KR" sz="2600" dirty="0" err="1" smtClean="0"/>
              <a:t>Extracci</a:t>
            </a:r>
            <a:r>
              <a:rPr lang="es-ES" altLang="ko-KR" sz="2600" dirty="0" err="1" smtClean="0"/>
              <a:t>ón</a:t>
            </a:r>
            <a:r>
              <a:rPr lang="es-ES" altLang="ko-KR" sz="2600" dirty="0" smtClean="0"/>
              <a:t> de</a:t>
            </a:r>
            <a:r>
              <a:rPr lang="en-US" altLang="ko-KR" sz="2600" dirty="0" smtClean="0"/>
              <a:t> </a:t>
            </a:r>
            <a:r>
              <a:rPr lang="en-US" altLang="ko-KR" sz="2600" dirty="0" err="1"/>
              <a:t>sugerencias</a:t>
            </a:r>
            <a:r>
              <a:rPr lang="en-US" altLang="ko-KR" sz="2600" dirty="0"/>
              <a:t> de </a:t>
            </a:r>
            <a:r>
              <a:rPr lang="en-US" altLang="ko-KR" sz="2600" dirty="0" err="1"/>
              <a:t>las</a:t>
            </a:r>
            <a:r>
              <a:rPr lang="en-US" altLang="ko-KR" sz="2600" dirty="0"/>
              <a:t> </a:t>
            </a:r>
            <a:r>
              <a:rPr lang="en-US" altLang="ko-KR" sz="2600" dirty="0" err="1"/>
              <a:t>reseñas</a:t>
            </a:r>
            <a:r>
              <a:rPr lang="en-US" altLang="ko-KR" sz="2600" dirty="0"/>
              <a:t> de </a:t>
            </a:r>
            <a:r>
              <a:rPr lang="en-US" altLang="ko-KR" sz="2600" dirty="0" err="1"/>
              <a:t>productos</a:t>
            </a:r>
            <a:r>
              <a:rPr lang="en-US" altLang="ko-KR" sz="2600" dirty="0"/>
              <a:t> de los </a:t>
            </a:r>
            <a:r>
              <a:rPr lang="en-US" altLang="ko-KR" sz="2600" dirty="0" err="1"/>
              <a:t>consumidores</a:t>
            </a:r>
            <a:r>
              <a:rPr lang="en-US" altLang="ko-KR" sz="2600" dirty="0" smtClean="0"/>
              <a:t>,</a:t>
            </a:r>
          </a:p>
          <a:p>
            <a:pPr fontAlgn="base">
              <a:buClr>
                <a:schemeClr val="accent2"/>
              </a:buClr>
              <a:buFont typeface="Wingdings" charset="2"/>
              <a:buChar char="v"/>
            </a:pPr>
            <a:r>
              <a:rPr lang="en-US" altLang="ko-KR" sz="2600" dirty="0" err="1" smtClean="0"/>
              <a:t>Clasificaci</a:t>
            </a:r>
            <a:r>
              <a:rPr lang="es-ES" altLang="ko-KR" sz="2600" dirty="0" err="1" smtClean="0"/>
              <a:t>ón</a:t>
            </a:r>
            <a:r>
              <a:rPr lang="es-ES" altLang="ko-KR" sz="2600" dirty="0" smtClean="0"/>
              <a:t> de </a:t>
            </a:r>
            <a:r>
              <a:rPr lang="en-US" altLang="ko-KR" sz="2600" dirty="0" err="1" smtClean="0"/>
              <a:t>las</a:t>
            </a:r>
            <a:r>
              <a:rPr lang="en-US" altLang="ko-KR" sz="2600" dirty="0" smtClean="0"/>
              <a:t> </a:t>
            </a:r>
            <a:r>
              <a:rPr lang="en-US" altLang="ko-KR" sz="2600" dirty="0" err="1"/>
              <a:t>opiniones</a:t>
            </a:r>
            <a:r>
              <a:rPr lang="en-US" altLang="ko-KR" sz="2600" dirty="0"/>
              <a:t> </a:t>
            </a:r>
            <a:r>
              <a:rPr lang="en-US" altLang="ko-KR" sz="2600" dirty="0" err="1"/>
              <a:t>positivas</a:t>
            </a:r>
            <a:r>
              <a:rPr lang="en-US" altLang="ko-KR" sz="2600" dirty="0"/>
              <a:t> y </a:t>
            </a:r>
            <a:r>
              <a:rPr lang="en-US" altLang="ko-KR" sz="2600" dirty="0" err="1"/>
              <a:t>negativas</a:t>
            </a:r>
            <a:r>
              <a:rPr lang="en-US" altLang="ko-KR" sz="2600" dirty="0"/>
              <a:t> de los </a:t>
            </a:r>
            <a:r>
              <a:rPr lang="en-US" altLang="ko-KR" sz="2600" dirty="0" err="1"/>
              <a:t>consumidores</a:t>
            </a:r>
            <a:r>
              <a:rPr lang="en-US" altLang="ko-KR" sz="2600" dirty="0"/>
              <a:t> </a:t>
            </a:r>
            <a:r>
              <a:rPr lang="en-US" altLang="ko-KR" sz="2600" dirty="0" err="1"/>
              <a:t>sobre</a:t>
            </a:r>
            <a:r>
              <a:rPr lang="en-US" altLang="ko-KR" sz="2600" dirty="0"/>
              <a:t> los </a:t>
            </a:r>
            <a:r>
              <a:rPr lang="en-US" altLang="ko-KR" sz="2600" dirty="0" err="1"/>
              <a:t>productos</a:t>
            </a:r>
            <a:r>
              <a:rPr lang="en-US" altLang="ko-KR" sz="2600" dirty="0" smtClean="0"/>
              <a:t>,</a:t>
            </a:r>
          </a:p>
          <a:p>
            <a:pPr fontAlgn="base">
              <a:buClr>
                <a:schemeClr val="accent2"/>
              </a:buClr>
              <a:buFont typeface="Wingdings" charset="2"/>
              <a:buChar char="v"/>
            </a:pPr>
            <a:r>
              <a:rPr lang="en-US" altLang="ko-KR" sz="2600" dirty="0" err="1"/>
              <a:t>S</a:t>
            </a:r>
            <a:r>
              <a:rPr lang="en-US" altLang="ko-KR" sz="2600" dirty="0" err="1" smtClean="0"/>
              <a:t>eguimiento</a:t>
            </a:r>
            <a:r>
              <a:rPr lang="en-US" altLang="ko-KR" sz="2600" dirty="0" smtClean="0"/>
              <a:t> </a:t>
            </a:r>
            <a:r>
              <a:rPr lang="en-US" altLang="ko-KR" sz="2600" dirty="0"/>
              <a:t>de </a:t>
            </a:r>
            <a:r>
              <a:rPr lang="en-US" altLang="ko-KR" sz="2600" dirty="0" err="1"/>
              <a:t>las</a:t>
            </a:r>
            <a:r>
              <a:rPr lang="en-US" altLang="ko-KR" sz="2600" dirty="0"/>
              <a:t> </a:t>
            </a:r>
            <a:r>
              <a:rPr lang="en-US" altLang="ko-KR" sz="2600" dirty="0" err="1"/>
              <a:t>tendencias</a:t>
            </a:r>
            <a:r>
              <a:rPr lang="en-US" altLang="ko-KR" sz="2600" dirty="0"/>
              <a:t> de los </a:t>
            </a:r>
            <a:r>
              <a:rPr lang="en-US" altLang="ko-KR" sz="2600" dirty="0" err="1"/>
              <a:t>sentimientos</a:t>
            </a:r>
            <a:r>
              <a:rPr lang="en-US" altLang="ko-KR" sz="2600" dirty="0"/>
              <a:t> en los </a:t>
            </a:r>
            <a:r>
              <a:rPr lang="en-US" altLang="ko-KR" sz="2600" dirty="0" err="1"/>
              <a:t>foros</a:t>
            </a:r>
            <a:r>
              <a:rPr lang="en-US" altLang="ko-KR" sz="2600" dirty="0"/>
              <a:t> de </a:t>
            </a:r>
            <a:r>
              <a:rPr lang="en-US" altLang="ko-KR" sz="2600" dirty="0" err="1"/>
              <a:t>discusión</a:t>
            </a:r>
            <a:r>
              <a:rPr lang="en-US" altLang="ko-KR" sz="2600" dirty="0"/>
              <a:t> en </a:t>
            </a:r>
            <a:r>
              <a:rPr lang="en-US" altLang="ko-KR" sz="2600" dirty="0" err="1" smtClean="0"/>
              <a:t>línea</a:t>
            </a:r>
            <a:r>
              <a:rPr lang="en-US" altLang="ko-KR" sz="2600" dirty="0" smtClean="0"/>
              <a:t> </a:t>
            </a:r>
          </a:p>
          <a:p>
            <a:pPr fontAlgn="base">
              <a:buClr>
                <a:schemeClr val="accent2"/>
              </a:buClr>
              <a:buFont typeface="Wingdings" charset="2"/>
              <a:buChar char="v"/>
            </a:pPr>
            <a:r>
              <a:rPr lang="en-US" altLang="ko-KR" sz="2600" dirty="0" err="1"/>
              <a:t>D</a:t>
            </a:r>
            <a:r>
              <a:rPr lang="en-US" altLang="ko-KR" sz="2600" dirty="0" err="1" smtClean="0"/>
              <a:t>etectar</a:t>
            </a:r>
            <a:r>
              <a:rPr lang="en-US" altLang="ko-KR" sz="2600" dirty="0" smtClean="0"/>
              <a:t> </a:t>
            </a:r>
            <a:r>
              <a:rPr lang="en-US" altLang="ko-KR" sz="2600" dirty="0" err="1"/>
              <a:t>puntos</a:t>
            </a:r>
            <a:r>
              <a:rPr lang="en-US" altLang="ko-KR" sz="2600" dirty="0"/>
              <a:t> </a:t>
            </a:r>
            <a:r>
              <a:rPr lang="en-US" altLang="ko-KR" sz="2600" dirty="0" smtClean="0"/>
              <a:t>de debate en </a:t>
            </a:r>
            <a:r>
              <a:rPr lang="en-US" altLang="ko-KR" sz="2600" dirty="0"/>
              <a:t>Internet</a:t>
            </a:r>
            <a:r>
              <a:rPr lang="en-US" altLang="ko-KR" sz="2600" dirty="0" smtClean="0"/>
              <a:t>,</a:t>
            </a:r>
          </a:p>
          <a:p>
            <a:pPr fontAlgn="base">
              <a:buClr>
                <a:schemeClr val="accent2"/>
              </a:buClr>
              <a:buFont typeface="Wingdings" charset="2"/>
              <a:buChar char="v"/>
            </a:pPr>
            <a:r>
              <a:rPr lang="en-US" altLang="ko-KR" sz="2600" dirty="0" err="1"/>
              <a:t>S</a:t>
            </a:r>
            <a:r>
              <a:rPr lang="en-US" altLang="ko-KR" sz="2600" dirty="0" err="1" smtClean="0"/>
              <a:t>eguimiento</a:t>
            </a:r>
            <a:r>
              <a:rPr lang="en-US" altLang="ko-KR" sz="2600" dirty="0" smtClean="0"/>
              <a:t> </a:t>
            </a:r>
            <a:r>
              <a:rPr lang="en-US" altLang="ko-KR" sz="2600" dirty="0"/>
              <a:t>de </a:t>
            </a:r>
            <a:r>
              <a:rPr lang="en-US" altLang="ko-KR" sz="2600" dirty="0" err="1"/>
              <a:t>opiniones</a:t>
            </a:r>
            <a:r>
              <a:rPr lang="en-US" altLang="ko-KR" sz="2600" dirty="0"/>
              <a:t> </a:t>
            </a:r>
            <a:r>
              <a:rPr lang="en-US" altLang="ko-KR" sz="2600" dirty="0" err="1"/>
              <a:t>políticas</a:t>
            </a:r>
            <a:r>
              <a:rPr lang="en-US" altLang="ko-KR" sz="2600" dirty="0" smtClean="0"/>
              <a:t>,</a:t>
            </a:r>
          </a:p>
          <a:p>
            <a:pPr fontAlgn="base">
              <a:buClr>
                <a:schemeClr val="accent2"/>
              </a:buClr>
              <a:buFont typeface="Wingdings" charset="2"/>
              <a:buChar char="v"/>
            </a:pPr>
            <a:r>
              <a:rPr lang="en-US" altLang="ko-KR" sz="2600" dirty="0" err="1" smtClean="0"/>
              <a:t>Determinaci</a:t>
            </a:r>
            <a:r>
              <a:rPr lang="es-ES" altLang="ko-KR" sz="2600" dirty="0" err="1" smtClean="0"/>
              <a:t>ón</a:t>
            </a:r>
            <a:r>
              <a:rPr lang="es-ES" altLang="ko-KR" sz="2600" dirty="0" smtClean="0"/>
              <a:t> de </a:t>
            </a:r>
            <a:r>
              <a:rPr lang="en-US" altLang="ko-KR" sz="2600" dirty="0" smtClean="0"/>
              <a:t>la </a:t>
            </a:r>
            <a:r>
              <a:rPr lang="en-US" altLang="ko-KR" sz="2600" dirty="0" err="1"/>
              <a:t>insatisfacción</a:t>
            </a:r>
            <a:r>
              <a:rPr lang="en-US" altLang="ko-KR" sz="2600" dirty="0"/>
              <a:t> de los </a:t>
            </a:r>
            <a:r>
              <a:rPr lang="en-US" altLang="ko-KR" sz="2600" dirty="0" err="1"/>
              <a:t>consumidores</a:t>
            </a:r>
            <a:r>
              <a:rPr lang="en-US" altLang="ko-KR" sz="2600" dirty="0"/>
              <a:t> con </a:t>
            </a:r>
            <a:r>
              <a:rPr lang="en-US" altLang="ko-KR" sz="2600" dirty="0" err="1"/>
              <a:t>las</a:t>
            </a:r>
            <a:r>
              <a:rPr lang="en-US" altLang="ko-KR" sz="2600" dirty="0"/>
              <a:t> </a:t>
            </a:r>
            <a:r>
              <a:rPr lang="en-US" altLang="ko-KR" sz="2600" dirty="0" err="1"/>
              <a:t>campañas</a:t>
            </a:r>
            <a:r>
              <a:rPr lang="en-US" altLang="ko-KR" sz="2600" dirty="0"/>
              <a:t> </a:t>
            </a:r>
            <a:r>
              <a:rPr lang="en-US" altLang="ko-KR" sz="2600" dirty="0" err="1"/>
              <a:t>publicitarias</a:t>
            </a:r>
            <a:r>
              <a:rPr lang="en-US" altLang="ko-KR" sz="2600" dirty="0"/>
              <a:t> en </a:t>
            </a:r>
            <a:r>
              <a:rPr lang="en-US" altLang="ko-KR" sz="2600" dirty="0" err="1" smtClean="0"/>
              <a:t>línea</a:t>
            </a:r>
            <a:endParaRPr lang="en-US" altLang="ko-KR" sz="2600" dirty="0" smtClean="0"/>
          </a:p>
          <a:p>
            <a:pPr fontAlgn="base">
              <a:buClr>
                <a:schemeClr val="accent2"/>
              </a:buClr>
              <a:buFont typeface="Wingdings" charset="2"/>
              <a:buChar char="v"/>
            </a:pPr>
            <a:r>
              <a:rPr lang="en-US" altLang="ko-KR" sz="2600" dirty="0" err="1"/>
              <a:t>S</a:t>
            </a:r>
            <a:r>
              <a:rPr lang="en-US" altLang="ko-KR" sz="2600" dirty="0" err="1" smtClean="0"/>
              <a:t>eguimiento</a:t>
            </a:r>
            <a:r>
              <a:rPr lang="en-US" altLang="ko-KR" sz="2600" dirty="0" smtClean="0"/>
              <a:t> </a:t>
            </a:r>
            <a:r>
              <a:rPr lang="en-US" altLang="ko-KR" sz="2600" dirty="0"/>
              <a:t>de </a:t>
            </a:r>
            <a:r>
              <a:rPr lang="en-US" altLang="ko-KR" sz="2600" dirty="0" err="1"/>
              <a:t>las</a:t>
            </a:r>
            <a:r>
              <a:rPr lang="en-US" altLang="ko-KR" sz="2600" dirty="0"/>
              <a:t> </a:t>
            </a:r>
            <a:r>
              <a:rPr lang="en-US" altLang="ko-KR" sz="2600" dirty="0" err="1"/>
              <a:t>emociones</a:t>
            </a:r>
            <a:r>
              <a:rPr lang="en-US" altLang="ko-KR" sz="2600" dirty="0"/>
              <a:t> en los </a:t>
            </a:r>
            <a:r>
              <a:rPr lang="en-US" altLang="ko-KR" sz="2600" dirty="0" err="1"/>
              <a:t>correos</a:t>
            </a:r>
            <a:r>
              <a:rPr lang="en-US" altLang="ko-KR" sz="2600" dirty="0"/>
              <a:t> </a:t>
            </a:r>
            <a:r>
              <a:rPr lang="en-US" altLang="ko-KR" sz="2600" dirty="0" err="1"/>
              <a:t>electrónicos</a:t>
            </a:r>
            <a:r>
              <a:rPr lang="en-US" altLang="ko-KR" sz="2600" dirty="0"/>
              <a:t>, </a:t>
            </a:r>
            <a:r>
              <a:rPr lang="en-US" altLang="ko-KR" sz="2600" dirty="0" err="1"/>
              <a:t>prediciendo</a:t>
            </a:r>
            <a:r>
              <a:rPr lang="en-US" altLang="ko-KR" sz="2600" dirty="0"/>
              <a:t> los </a:t>
            </a:r>
            <a:r>
              <a:rPr lang="en-US" altLang="ko-KR" sz="2600" dirty="0" err="1"/>
              <a:t>movimientos</a:t>
            </a:r>
            <a:r>
              <a:rPr lang="en-US" altLang="ko-KR" sz="2600" dirty="0"/>
              <a:t> del </a:t>
            </a:r>
            <a:r>
              <a:rPr lang="en-US" altLang="ko-KR" sz="2600" dirty="0" err="1"/>
              <a:t>mercado</a:t>
            </a:r>
            <a:r>
              <a:rPr lang="en-US" altLang="ko-KR" sz="2600" dirty="0"/>
              <a:t> de </a:t>
            </a:r>
            <a:r>
              <a:rPr lang="en-US" altLang="ko-KR" sz="2600" dirty="0" err="1"/>
              <a:t>valores</a:t>
            </a:r>
            <a:r>
              <a:rPr lang="en-US" altLang="ko-KR" sz="2600" dirty="0"/>
              <a:t> </a:t>
            </a:r>
            <a:r>
              <a:rPr lang="en-US" altLang="ko-KR" sz="2600" dirty="0" smtClean="0"/>
              <a:t>y</a:t>
            </a:r>
          </a:p>
          <a:p>
            <a:pPr fontAlgn="base">
              <a:buClr>
                <a:schemeClr val="accent2"/>
              </a:buClr>
              <a:buFont typeface="Wingdings" charset="2"/>
              <a:buChar char="v"/>
            </a:pPr>
            <a:r>
              <a:rPr lang="en-US" altLang="ko-KR" sz="2600" dirty="0" err="1" smtClean="0"/>
              <a:t>Identificaci</a:t>
            </a:r>
            <a:r>
              <a:rPr lang="es-ES" altLang="ko-KR" sz="2600" dirty="0" err="1" smtClean="0"/>
              <a:t>ón</a:t>
            </a:r>
            <a:r>
              <a:rPr lang="es-ES" altLang="ko-KR" sz="2600" dirty="0" smtClean="0"/>
              <a:t> de </a:t>
            </a:r>
            <a:r>
              <a:rPr lang="en-US" altLang="ko-KR" sz="2600" dirty="0" err="1" smtClean="0"/>
              <a:t>contenido</a:t>
            </a:r>
            <a:r>
              <a:rPr lang="en-US" altLang="ko-KR" sz="2600" dirty="0" smtClean="0"/>
              <a:t> </a:t>
            </a:r>
            <a:r>
              <a:rPr lang="en-US" altLang="ko-KR" sz="2600" dirty="0" err="1"/>
              <a:t>informativo</a:t>
            </a:r>
            <a:r>
              <a:rPr lang="en-US" altLang="ko-KR" sz="2600" dirty="0"/>
              <a:t> </a:t>
            </a:r>
            <a:r>
              <a:rPr lang="en-US" altLang="ko-KR" sz="2600" dirty="0" smtClean="0"/>
              <a:t>vs </a:t>
            </a:r>
            <a:r>
              <a:rPr lang="en-US" altLang="ko-KR" sz="2600" dirty="0" err="1"/>
              <a:t>contenido</a:t>
            </a:r>
            <a:r>
              <a:rPr lang="en-US" altLang="ko-KR" sz="2600" dirty="0" smtClean="0"/>
              <a:t> </a:t>
            </a:r>
            <a:r>
              <a:rPr lang="en-US" altLang="ko-KR" sz="2600" dirty="0" err="1"/>
              <a:t>emocional</a:t>
            </a:r>
            <a:r>
              <a:rPr lang="en-US" altLang="ko-KR" sz="2600" dirty="0"/>
              <a:t> </a:t>
            </a:r>
            <a:r>
              <a:rPr lang="en-US" altLang="ko-KR" sz="2600" dirty="0" smtClean="0"/>
              <a:t>en </a:t>
            </a:r>
            <a:r>
              <a:rPr lang="en-US" altLang="ko-KR" sz="2600" dirty="0" err="1" smtClean="0"/>
              <a:t>redes</a:t>
            </a:r>
            <a:r>
              <a:rPr lang="en-US" altLang="ko-KR" sz="2600" dirty="0" smtClean="0"/>
              <a:t> </a:t>
            </a:r>
            <a:r>
              <a:rPr lang="en-US" altLang="ko-KR" sz="2600" dirty="0" err="1"/>
              <a:t>sociales</a:t>
            </a:r>
            <a:r>
              <a:rPr lang="en-US" altLang="ko-KR" sz="2600" dirty="0"/>
              <a:t>.</a:t>
            </a:r>
            <a:endParaRPr lang="ko-KR" altLang="en-US" sz="2600" dirty="0"/>
          </a:p>
        </p:txBody>
      </p:sp>
    </p:spTree>
    <p:extLst>
      <p:ext uri="{BB962C8B-B14F-4D97-AF65-F5344CB8AC3E}">
        <p14:creationId xmlns:p14="http://schemas.microsoft.com/office/powerpoint/2010/main" val="15135382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err="1" smtClean="0"/>
              <a:t>Polarizaci</a:t>
            </a:r>
            <a:r>
              <a:rPr lang="es-ES" altLang="ko-KR" dirty="0" err="1" smtClean="0"/>
              <a:t>ón</a:t>
            </a:r>
            <a:endParaRPr lang="ko-KR" altLang="en-US" dirty="0"/>
          </a:p>
        </p:txBody>
      </p:sp>
      <p:pic>
        <p:nvPicPr>
          <p:cNvPr id="3" name="Imagen 2"/>
          <p:cNvPicPr>
            <a:picLocks noChangeAspect="1"/>
          </p:cNvPicPr>
          <p:nvPr/>
        </p:nvPicPr>
        <p:blipFill>
          <a:blip r:embed="rId2"/>
          <a:stretch>
            <a:fillRect/>
          </a:stretch>
        </p:blipFill>
        <p:spPr>
          <a:xfrm>
            <a:off x="1195038" y="2413589"/>
            <a:ext cx="9862883" cy="3009015"/>
          </a:xfrm>
          <a:prstGeom prst="rect">
            <a:avLst/>
          </a:prstGeom>
        </p:spPr>
      </p:pic>
    </p:spTree>
    <p:extLst>
      <p:ext uri="{BB962C8B-B14F-4D97-AF65-F5344CB8AC3E}">
        <p14:creationId xmlns:p14="http://schemas.microsoft.com/office/powerpoint/2010/main" val="4780626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ctr"/>
            <a:r>
              <a:rPr lang="es-AR" sz="4400" b="1" dirty="0">
                <a:solidFill>
                  <a:srgbClr val="000000"/>
                </a:solidFill>
                <a:latin typeface="Arial Narrow" charset="0"/>
              </a:rPr>
              <a:t>MODULO </a:t>
            </a:r>
            <a:r>
              <a:rPr lang="es-AR" sz="4400" b="1" dirty="0" smtClean="0">
                <a:solidFill>
                  <a:srgbClr val="000000"/>
                </a:solidFill>
                <a:latin typeface="Arial Narrow" charset="0"/>
              </a:rPr>
              <a:t>9</a:t>
            </a:r>
            <a:br>
              <a:rPr lang="es-AR" sz="4400" b="1" dirty="0" smtClean="0">
                <a:solidFill>
                  <a:srgbClr val="000000"/>
                </a:solidFill>
                <a:latin typeface="Arial Narrow" charset="0"/>
              </a:rPr>
            </a:br>
            <a:r>
              <a:rPr lang="es-AR" sz="4400" b="1" dirty="0">
                <a:solidFill>
                  <a:srgbClr val="000000"/>
                </a:solidFill>
                <a:latin typeface="Arial Narrow" charset="0"/>
              </a:rPr>
              <a:t/>
            </a:r>
            <a:br>
              <a:rPr lang="es-AR" sz="4400" b="1" dirty="0">
                <a:solidFill>
                  <a:srgbClr val="000000"/>
                </a:solidFill>
                <a:latin typeface="Arial Narrow" charset="0"/>
              </a:rPr>
            </a:br>
            <a:r>
              <a:rPr lang="es-AR" sz="4400" dirty="0" smtClean="0">
                <a:solidFill>
                  <a:srgbClr val="000000"/>
                </a:solidFill>
                <a:latin typeface="Arial Narrow" charset="0"/>
              </a:rPr>
              <a:t>Social </a:t>
            </a:r>
            <a:r>
              <a:rPr lang="es-AR" sz="4400" dirty="0">
                <a:solidFill>
                  <a:srgbClr val="000000"/>
                </a:solidFill>
                <a:latin typeface="Arial Narrow" charset="0"/>
              </a:rPr>
              <a:t>Network Analysis</a:t>
            </a:r>
            <a:endParaRPr lang="es-ES_tradnl" sz="4400" b="1" dirty="0">
              <a:solidFill>
                <a:srgbClr val="000000"/>
              </a:solidFill>
              <a:latin typeface="Arial Narrow" charset="0"/>
            </a:endParaRPr>
          </a:p>
        </p:txBody>
      </p:sp>
      <p:sp>
        <p:nvSpPr>
          <p:cNvPr id="3" name="CuadroTexto 2"/>
          <p:cNvSpPr txBox="1"/>
          <p:nvPr/>
        </p:nvSpPr>
        <p:spPr>
          <a:xfrm>
            <a:off x="1097280" y="6404562"/>
            <a:ext cx="4921347" cy="400110"/>
          </a:xfrm>
          <a:prstGeom prst="rect">
            <a:avLst/>
          </a:prstGeom>
          <a:noFill/>
        </p:spPr>
        <p:txBody>
          <a:bodyPr wrap="none" rtlCol="0">
            <a:spAutoFit/>
          </a:bodyPr>
          <a:lstStyle/>
          <a:p>
            <a:r>
              <a:rPr lang="es-ES" sz="2000" b="1" dirty="0">
                <a:solidFill>
                  <a:schemeClr val="bg1"/>
                </a:solidFill>
              </a:rPr>
              <a:t>Análisis de Datos en la </a:t>
            </a:r>
            <a:r>
              <a:rPr lang="es-ES" sz="2000" b="1" dirty="0" smtClean="0">
                <a:solidFill>
                  <a:schemeClr val="bg1"/>
                </a:solidFill>
              </a:rPr>
              <a:t>Comunicación </a:t>
            </a:r>
            <a:r>
              <a:rPr lang="es-ES" sz="2000" b="1" dirty="0">
                <a:solidFill>
                  <a:schemeClr val="bg1"/>
                </a:solidFill>
              </a:rPr>
              <a:t>D</a:t>
            </a:r>
            <a:r>
              <a:rPr lang="es-ES" sz="2000" b="1" dirty="0" smtClean="0">
                <a:solidFill>
                  <a:schemeClr val="bg1"/>
                </a:solidFill>
              </a:rPr>
              <a:t>igital</a:t>
            </a:r>
            <a:r>
              <a:rPr lang="es-ES_tradnl" sz="2000" dirty="0" smtClean="0">
                <a:solidFill>
                  <a:schemeClr val="bg1"/>
                </a:solidFill>
              </a:rPr>
              <a:t> </a:t>
            </a:r>
            <a:endParaRPr lang="en-US" sz="2000" dirty="0">
              <a:solidFill>
                <a:schemeClr val="bg1"/>
              </a:solidFill>
            </a:endParaRPr>
          </a:p>
        </p:txBody>
      </p:sp>
    </p:spTree>
    <p:extLst>
      <p:ext uri="{BB962C8B-B14F-4D97-AF65-F5344CB8AC3E}">
        <p14:creationId xmlns:p14="http://schemas.microsoft.com/office/powerpoint/2010/main" val="184523542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29</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Social </a:t>
            </a:r>
            <a:r>
              <a:rPr lang="en-US" sz="4400" dirty="0" smtClean="0"/>
              <a:t>network</a:t>
            </a:r>
            <a:endParaRPr lang="en-US" sz="4400" dirty="0"/>
          </a:p>
        </p:txBody>
      </p:sp>
      <p:sp>
        <p:nvSpPr>
          <p:cNvPr id="5" name="Marcador de contenido 2"/>
          <p:cNvSpPr txBox="1">
            <a:spLocks/>
          </p:cNvSpPr>
          <p:nvPr/>
        </p:nvSpPr>
        <p:spPr>
          <a:xfrm>
            <a:off x="907560" y="1612234"/>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400" dirty="0"/>
              <a:t>Aquí hay algunas variedades de redes sociales:</a:t>
            </a:r>
          </a:p>
          <a:p>
            <a:pPr marL="292608" lvl="1" indent="0">
              <a:buClr>
                <a:schemeClr val="tx1"/>
              </a:buClr>
              <a:buNone/>
            </a:pPr>
            <a:r>
              <a:rPr lang="es-ES_tradnl" sz="2400" dirty="0"/>
              <a:t>• Redes telefónicas: los nodos en esta red son números de teléfono y representan individuos</a:t>
            </a:r>
          </a:p>
          <a:p>
            <a:pPr marL="292608" lvl="1" indent="0">
              <a:buClr>
                <a:schemeClr val="tx1"/>
              </a:buClr>
              <a:buNone/>
            </a:pPr>
            <a:r>
              <a:rPr lang="es-ES_tradnl" sz="2400" dirty="0"/>
              <a:t>• Redes de correo electrónico: los nodos representan direcciones de correo electrónico, que representan individuos</a:t>
            </a:r>
          </a:p>
          <a:p>
            <a:pPr marL="292608" lvl="1" indent="0">
              <a:buClr>
                <a:schemeClr val="tx1"/>
              </a:buClr>
              <a:buNone/>
            </a:pPr>
            <a:r>
              <a:rPr lang="es-ES_tradnl" sz="2400" dirty="0"/>
              <a:t>• Redes de colaboración: los nodos aquí representan individuos que publicaron trabajos de investigación; El borde que conecta dos nodos representa a dos individuos que publicaron uno o más artículos conjuntamente.</a:t>
            </a:r>
          </a:p>
          <a:p>
            <a:pPr>
              <a:buClr>
                <a:schemeClr val="tx1"/>
              </a:buClr>
              <a:buFont typeface="Arial" charset="0"/>
              <a:buChar char="•"/>
            </a:pPr>
            <a:r>
              <a:rPr lang="es-ES_tradnl" sz="2400" dirty="0" smtClean="0"/>
              <a:t>Las </a:t>
            </a:r>
            <a:r>
              <a:rPr lang="es-ES_tradnl" sz="2400" dirty="0"/>
              <a:t>redes sociales se modelan como gráficos no dirigidos. Las entidades son los nodos, y un borde conecta dos nodos si los nodos están relacionados por la relación que caracteriza a la red. Si hay un grado asociado con la relación, este grado se representa etiquetando los bordes.</a:t>
            </a:r>
          </a:p>
        </p:txBody>
      </p:sp>
    </p:spTree>
    <p:extLst>
      <p:ext uri="{BB962C8B-B14F-4D97-AF65-F5344CB8AC3E}">
        <p14:creationId xmlns:p14="http://schemas.microsoft.com/office/powerpoint/2010/main" val="10344016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5C8A0B6C-2F0D-9146-B965-5B2E4517E27B}" type="slidenum">
              <a:rPr lang="en-US" smtClean="0"/>
              <a:t>3</a:t>
            </a:fld>
            <a:endParaRPr lang="en-US"/>
          </a:p>
        </p:txBody>
      </p:sp>
      <p:sp>
        <p:nvSpPr>
          <p:cNvPr id="3" name="Rectángulo 2"/>
          <p:cNvSpPr/>
          <p:nvPr/>
        </p:nvSpPr>
        <p:spPr>
          <a:xfrm>
            <a:off x="835903" y="4790256"/>
            <a:ext cx="10009325" cy="830997"/>
          </a:xfrm>
          <a:prstGeom prst="rect">
            <a:avLst/>
          </a:prstGeom>
        </p:spPr>
        <p:txBody>
          <a:bodyPr wrap="square">
            <a:spAutoFit/>
          </a:bodyPr>
          <a:lstStyle/>
          <a:p>
            <a:pPr marL="342900" lvl="0" indent="-342900" algn="just">
              <a:spcAft>
                <a:spcPts val="0"/>
              </a:spcAft>
              <a:buClr>
                <a:srgbClr val="000000"/>
              </a:buClr>
              <a:buFont typeface="Symbol" charset="2"/>
              <a:buChar char=""/>
            </a:pPr>
            <a:r>
              <a:rPr lang="en-US" sz="2400" b="1" dirty="0" err="1">
                <a:latin typeface="Arial Narrow" charset="0"/>
                <a:ea typeface="Times New Roman" charset="0"/>
              </a:rPr>
              <a:t>TEDx</a:t>
            </a:r>
            <a:r>
              <a:rPr lang="en-US" sz="2400" b="1" dirty="0">
                <a:latin typeface="Arial Narrow" charset="0"/>
                <a:ea typeface="Times New Roman" charset="0"/>
              </a:rPr>
              <a:t> Talks:</a:t>
            </a:r>
            <a:r>
              <a:rPr lang="en-US" sz="2400" b="1" u="sng" dirty="0">
                <a:solidFill>
                  <a:srgbClr val="0000FF"/>
                </a:solidFill>
                <a:latin typeface="Arial Narrow" charset="0"/>
                <a:ea typeface="Times New Roman" charset="0"/>
              </a:rPr>
              <a:t> </a:t>
            </a:r>
            <a:r>
              <a:rPr lang="es-AR" sz="2400" u="sng" dirty="0">
                <a:solidFill>
                  <a:srgbClr val="0000FF"/>
                </a:solidFill>
                <a:latin typeface="Arial Narrow" charset="0"/>
                <a:ea typeface="Times New Roman" charset="0"/>
              </a:rPr>
              <a:t>¿Por qué me vigilan, si no soy nadie? </a:t>
            </a:r>
            <a:r>
              <a:rPr lang="en-US" sz="2400" u="sng" dirty="0">
                <a:solidFill>
                  <a:srgbClr val="0000FF"/>
                </a:solidFill>
                <a:latin typeface="Arial Narrow" charset="0"/>
                <a:ea typeface="Times New Roman" charset="0"/>
              </a:rPr>
              <a:t>https://</a:t>
            </a:r>
            <a:r>
              <a:rPr lang="en-US" sz="2400" u="sng" dirty="0" err="1">
                <a:solidFill>
                  <a:srgbClr val="0000FF"/>
                </a:solidFill>
                <a:latin typeface="Arial Narrow" charset="0"/>
                <a:ea typeface="Times New Roman" charset="0"/>
              </a:rPr>
              <a:t>www.youtube.com</a:t>
            </a:r>
            <a:r>
              <a:rPr lang="en-US" sz="2400" u="sng" dirty="0">
                <a:solidFill>
                  <a:srgbClr val="0000FF"/>
                </a:solidFill>
                <a:latin typeface="Arial Narrow" charset="0"/>
                <a:ea typeface="Times New Roman" charset="0"/>
              </a:rPr>
              <a:t>/</a:t>
            </a:r>
            <a:r>
              <a:rPr lang="en-US" sz="2400" u="sng" dirty="0" err="1">
                <a:solidFill>
                  <a:srgbClr val="0000FF"/>
                </a:solidFill>
                <a:latin typeface="Arial Narrow" charset="0"/>
                <a:ea typeface="Times New Roman" charset="0"/>
              </a:rPr>
              <a:t>watch?v</a:t>
            </a:r>
            <a:r>
              <a:rPr lang="en-US" sz="2400" u="sng" dirty="0">
                <a:solidFill>
                  <a:srgbClr val="0000FF"/>
                </a:solidFill>
                <a:latin typeface="Arial Narrow" charset="0"/>
                <a:ea typeface="Times New Roman" charset="0"/>
              </a:rPr>
              <a:t>=NPE7i8wuupk</a:t>
            </a:r>
            <a:endParaRPr lang="es-ES_tradnl" sz="2400" dirty="0">
              <a:effectLst/>
              <a:latin typeface="Times New Roman" charset="0"/>
              <a:ea typeface="Times New Roman" charset="0"/>
            </a:endParaRPr>
          </a:p>
        </p:txBody>
      </p:sp>
      <p:sp>
        <p:nvSpPr>
          <p:cNvPr id="4" name="CuadroTexto 3"/>
          <p:cNvSpPr txBox="1"/>
          <p:nvPr/>
        </p:nvSpPr>
        <p:spPr>
          <a:xfrm>
            <a:off x="1034717" y="1395663"/>
            <a:ext cx="9810512" cy="2246769"/>
          </a:xfrm>
          <a:prstGeom prst="rect">
            <a:avLst/>
          </a:prstGeom>
          <a:noFill/>
        </p:spPr>
        <p:txBody>
          <a:bodyPr wrap="square" rtlCol="0">
            <a:spAutoFit/>
          </a:bodyPr>
          <a:lstStyle/>
          <a:p>
            <a:r>
              <a:rPr lang="en-US" sz="2800" dirty="0" smtClean="0"/>
              <a:t>Para </a:t>
            </a:r>
            <a:r>
              <a:rPr lang="en-US" sz="2800" dirty="0" err="1" smtClean="0"/>
              <a:t>las</a:t>
            </a:r>
            <a:r>
              <a:rPr lang="en-US" sz="2800" dirty="0" smtClean="0"/>
              <a:t> 4 problem</a:t>
            </a:r>
            <a:r>
              <a:rPr lang="es-ES" sz="2800" dirty="0" smtClean="0"/>
              <a:t>áticas de hacer data </a:t>
            </a:r>
            <a:r>
              <a:rPr lang="es-ES" sz="2800" dirty="0" err="1" smtClean="0"/>
              <a:t>mining</a:t>
            </a:r>
            <a:r>
              <a:rPr lang="es-ES" sz="2800" dirty="0" smtClean="0"/>
              <a:t> redactar un documento y enviarlo al correo </a:t>
            </a:r>
            <a:r>
              <a:rPr lang="es-ES" sz="2800" dirty="0" err="1" smtClean="0"/>
              <a:t>lorena.recalde@epn.edu.ec</a:t>
            </a:r>
            <a:r>
              <a:rPr lang="es-ES" sz="2800" dirty="0" smtClean="0"/>
              <a:t>:</a:t>
            </a:r>
          </a:p>
          <a:p>
            <a:pPr marL="457200" indent="-457200">
              <a:buFont typeface="Arial" charset="0"/>
              <a:buChar char="•"/>
            </a:pPr>
            <a:r>
              <a:rPr lang="es-ES" sz="2800" dirty="0" smtClean="0"/>
              <a:t>¿</a:t>
            </a:r>
            <a:r>
              <a:rPr lang="es-ES" sz="2800" dirty="0"/>
              <a:t>E</a:t>
            </a:r>
            <a:r>
              <a:rPr lang="es-ES" sz="2800" dirty="0" smtClean="0"/>
              <a:t>xisten puntos positivos que de alguna forma contrarrestan (o equilibran) el problema dado?</a:t>
            </a:r>
          </a:p>
          <a:p>
            <a:pPr marL="457200" indent="-457200">
              <a:buFont typeface="Arial" charset="0"/>
              <a:buChar char="•"/>
            </a:pPr>
            <a:r>
              <a:rPr lang="es-ES" sz="2800" dirty="0" smtClean="0"/>
              <a:t>¿Habría alguna estrategia para minimizar ese problema?</a:t>
            </a:r>
            <a:endParaRPr lang="en-US" sz="2800" dirty="0"/>
          </a:p>
        </p:txBody>
      </p:sp>
    </p:spTree>
    <p:extLst>
      <p:ext uri="{BB962C8B-B14F-4D97-AF65-F5344CB8AC3E}">
        <p14:creationId xmlns:p14="http://schemas.microsoft.com/office/powerpoint/2010/main" val="5866060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30</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Social network</a:t>
            </a:r>
          </a:p>
        </p:txBody>
      </p:sp>
      <p:sp>
        <p:nvSpPr>
          <p:cNvPr id="5" name="Marcador de contenido 2"/>
          <p:cNvSpPr txBox="1">
            <a:spLocks/>
          </p:cNvSpPr>
          <p:nvPr/>
        </p:nvSpPr>
        <p:spPr>
          <a:xfrm>
            <a:off x="672052" y="1436814"/>
            <a:ext cx="10757947" cy="3278743"/>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 Aquí hay un ejemplo en el que los datos de amistad de la escuela secundaria de Coleman </a:t>
            </a:r>
            <a:r>
              <a:rPr lang="es-ES_tradnl" sz="2400" dirty="0" smtClean="0"/>
              <a:t>se </a:t>
            </a:r>
            <a:r>
              <a:rPr lang="es-ES_tradnl" sz="2400" dirty="0"/>
              <a:t>utilizan para </a:t>
            </a:r>
            <a:r>
              <a:rPr lang="es-ES_tradnl" sz="2400" dirty="0" smtClean="0"/>
              <a:t>su análisis</a:t>
            </a:r>
            <a:r>
              <a:rPr lang="es-ES_tradnl" sz="2400" dirty="0"/>
              <a:t>. </a:t>
            </a:r>
            <a:endParaRPr lang="es-ES_tradnl" sz="2400" dirty="0" smtClean="0"/>
          </a:p>
          <a:p>
            <a:pPr>
              <a:buClr>
                <a:schemeClr val="tx1"/>
              </a:buClr>
              <a:buFont typeface="Arial" charset="0"/>
              <a:buChar char="•"/>
            </a:pPr>
            <a:r>
              <a:rPr lang="es-ES_tradnl" sz="2400" dirty="0" smtClean="0"/>
              <a:t>Los </a:t>
            </a:r>
            <a:r>
              <a:rPr lang="es-ES_tradnl" sz="2400" dirty="0"/>
              <a:t>datos provienen de una investigación sobre los lazos de amistad entre 73 </a:t>
            </a:r>
            <a:r>
              <a:rPr lang="es-ES_tradnl" sz="2400" dirty="0" smtClean="0"/>
              <a:t>muchachos en </a:t>
            </a:r>
            <a:r>
              <a:rPr lang="es-ES_tradnl" sz="2400" dirty="0"/>
              <a:t>una escuela secundaria en un año académico </a:t>
            </a:r>
            <a:r>
              <a:rPr lang="es-ES_tradnl" sz="2400" dirty="0" smtClean="0"/>
              <a:t>elegido. </a:t>
            </a:r>
          </a:p>
        </p:txBody>
      </p:sp>
      <p:pic>
        <p:nvPicPr>
          <p:cNvPr id="3" name="Imagen 2"/>
          <p:cNvPicPr>
            <a:picLocks noChangeAspect="1"/>
          </p:cNvPicPr>
          <p:nvPr/>
        </p:nvPicPr>
        <p:blipFill>
          <a:blip r:embed="rId3"/>
          <a:stretch>
            <a:fillRect/>
          </a:stretch>
        </p:blipFill>
        <p:spPr>
          <a:xfrm>
            <a:off x="672052" y="3258277"/>
            <a:ext cx="6615335" cy="3142569"/>
          </a:xfrm>
          <a:prstGeom prst="rect">
            <a:avLst/>
          </a:prstGeom>
        </p:spPr>
      </p:pic>
      <p:sp>
        <p:nvSpPr>
          <p:cNvPr id="6" name="Marcador de contenido 2"/>
          <p:cNvSpPr txBox="1">
            <a:spLocks/>
          </p:cNvSpPr>
          <p:nvPr/>
        </p:nvSpPr>
        <p:spPr>
          <a:xfrm>
            <a:off x="7485321" y="3190191"/>
            <a:ext cx="4486939" cy="3278743"/>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smtClean="0"/>
              <a:t>Los vínculos para </a:t>
            </a:r>
            <a:r>
              <a:rPr lang="es-ES_tradnl" sz="2400" dirty="0"/>
              <a:t>todos los informantes </a:t>
            </a:r>
            <a:r>
              <a:rPr lang="es-ES_tradnl" sz="2400" dirty="0" smtClean="0"/>
              <a:t>se extraen en dos </a:t>
            </a:r>
            <a:r>
              <a:rPr lang="es-ES_tradnl" sz="2400" dirty="0"/>
              <a:t>puntos de tiempo (otoño y primavera</a:t>
            </a:r>
            <a:r>
              <a:rPr lang="es-ES_tradnl" sz="2400" dirty="0" smtClean="0"/>
              <a:t>).</a:t>
            </a:r>
          </a:p>
          <a:p>
            <a:pPr>
              <a:buClr>
                <a:schemeClr val="tx1"/>
              </a:buClr>
              <a:buFont typeface="Arial" charset="0"/>
              <a:buChar char="•"/>
            </a:pPr>
            <a:r>
              <a:rPr lang="es-ES_tradnl" sz="2400" dirty="0" smtClean="0"/>
              <a:t>En una </a:t>
            </a:r>
            <a:r>
              <a:rPr lang="es-ES_tradnl" sz="2400" dirty="0" err="1" smtClean="0"/>
              <a:t>representaci</a:t>
            </a:r>
            <a:r>
              <a:rPr lang="es-ES" sz="2400" dirty="0" err="1" smtClean="0"/>
              <a:t>ón</a:t>
            </a:r>
            <a:r>
              <a:rPr lang="es-ES" sz="2400" dirty="0" smtClean="0"/>
              <a:t> de los datos a manera de grafo </a:t>
            </a:r>
            <a:r>
              <a:rPr lang="es-ES_tradnl" sz="2400" dirty="0"/>
              <a:t>e</a:t>
            </a:r>
            <a:r>
              <a:rPr lang="es-ES_tradnl" sz="2400" dirty="0" smtClean="0"/>
              <a:t>l </a:t>
            </a:r>
            <a:r>
              <a:rPr lang="es-ES_tradnl" sz="2400" dirty="0"/>
              <a:t>nodo denota un alumno específico y la línea representa el vínculo entre dos alumnos.</a:t>
            </a:r>
          </a:p>
        </p:txBody>
      </p:sp>
    </p:spTree>
    <p:extLst>
      <p:ext uri="{BB962C8B-B14F-4D97-AF65-F5344CB8AC3E}">
        <p14:creationId xmlns:p14="http://schemas.microsoft.com/office/powerpoint/2010/main" val="98853350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err="1" smtClean="0"/>
              <a:t>Polarizaci</a:t>
            </a:r>
            <a:r>
              <a:rPr lang="es-ES" altLang="ko-KR" dirty="0" err="1" smtClean="0"/>
              <a:t>ón</a:t>
            </a:r>
            <a:endParaRPr lang="ko-KR" altLang="en-US" dirty="0"/>
          </a:p>
        </p:txBody>
      </p:sp>
      <p:pic>
        <p:nvPicPr>
          <p:cNvPr id="4" name="Imagen 3"/>
          <p:cNvPicPr>
            <a:picLocks noChangeAspect="1"/>
          </p:cNvPicPr>
          <p:nvPr/>
        </p:nvPicPr>
        <p:blipFill rotWithShape="1">
          <a:blip r:embed="rId2"/>
          <a:srcRect b="12580"/>
          <a:stretch/>
        </p:blipFill>
        <p:spPr>
          <a:xfrm>
            <a:off x="2573079" y="1913859"/>
            <a:ext cx="6648893" cy="4359349"/>
          </a:xfrm>
          <a:prstGeom prst="rect">
            <a:avLst/>
          </a:prstGeom>
        </p:spPr>
      </p:pic>
    </p:spTree>
    <p:extLst>
      <p:ext uri="{BB962C8B-B14F-4D97-AF65-F5344CB8AC3E}">
        <p14:creationId xmlns:p14="http://schemas.microsoft.com/office/powerpoint/2010/main" val="13678952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s-ES" altLang="ko-KR" dirty="0" smtClean="0"/>
              <a:t>Grafo interactivo: </a:t>
            </a:r>
            <a:r>
              <a:rPr lang="es-ES" altLang="ko-KR" dirty="0" err="1" smtClean="0"/>
              <a:t>wine</a:t>
            </a:r>
            <a:r>
              <a:rPr lang="es-ES" altLang="ko-KR" dirty="0" smtClean="0"/>
              <a:t> and </a:t>
            </a:r>
            <a:r>
              <a:rPr lang="es-ES" altLang="ko-KR" dirty="0" err="1" smtClean="0"/>
              <a:t>cheese</a:t>
            </a:r>
            <a:endParaRPr lang="ko-KR" altLang="en-US" dirty="0"/>
          </a:p>
        </p:txBody>
      </p:sp>
      <p:sp>
        <p:nvSpPr>
          <p:cNvPr id="3" name="CuadroTexto 2"/>
          <p:cNvSpPr txBox="1"/>
          <p:nvPr/>
        </p:nvSpPr>
        <p:spPr>
          <a:xfrm>
            <a:off x="1097280" y="2141621"/>
            <a:ext cx="3509359" cy="523220"/>
          </a:xfrm>
          <a:prstGeom prst="rect">
            <a:avLst/>
          </a:prstGeom>
          <a:noFill/>
        </p:spPr>
        <p:txBody>
          <a:bodyPr wrap="none" rtlCol="0">
            <a:spAutoFit/>
          </a:bodyPr>
          <a:lstStyle/>
          <a:p>
            <a:r>
              <a:rPr lang="en-US" sz="2800" dirty="0">
                <a:hlinkClick r:id="rId2"/>
              </a:rPr>
              <a:t>http://</a:t>
            </a:r>
            <a:r>
              <a:rPr lang="en-US" sz="2800" dirty="0" err="1">
                <a:hlinkClick r:id="rId2"/>
              </a:rPr>
              <a:t>js.cytoscape.org</a:t>
            </a:r>
            <a:endParaRPr lang="en-US" sz="2800" dirty="0"/>
          </a:p>
        </p:txBody>
      </p:sp>
      <p:pic>
        <p:nvPicPr>
          <p:cNvPr id="5" name="Imagen 4"/>
          <p:cNvPicPr>
            <a:picLocks noChangeAspect="1"/>
          </p:cNvPicPr>
          <p:nvPr/>
        </p:nvPicPr>
        <p:blipFill>
          <a:blip r:embed="rId3"/>
          <a:stretch>
            <a:fillRect/>
          </a:stretch>
        </p:blipFill>
        <p:spPr>
          <a:xfrm>
            <a:off x="5510463" y="2141621"/>
            <a:ext cx="4511508" cy="4108126"/>
          </a:xfrm>
          <a:prstGeom prst="rect">
            <a:avLst/>
          </a:prstGeom>
        </p:spPr>
      </p:pic>
    </p:spTree>
    <p:extLst>
      <p:ext uri="{BB962C8B-B14F-4D97-AF65-F5344CB8AC3E}">
        <p14:creationId xmlns:p14="http://schemas.microsoft.com/office/powerpoint/2010/main" val="13817625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ctr"/>
            <a:r>
              <a:rPr lang="es-AR" sz="4400" b="1" dirty="0">
                <a:solidFill>
                  <a:srgbClr val="000000"/>
                </a:solidFill>
                <a:latin typeface="Arial Narrow" charset="0"/>
              </a:rPr>
              <a:t>MODULO </a:t>
            </a:r>
            <a:r>
              <a:rPr lang="es-AR" sz="4400" b="1" dirty="0" smtClean="0">
                <a:solidFill>
                  <a:srgbClr val="000000"/>
                </a:solidFill>
                <a:latin typeface="Arial Narrow" charset="0"/>
              </a:rPr>
              <a:t>10</a:t>
            </a:r>
            <a:br>
              <a:rPr lang="es-AR" sz="4400" b="1" dirty="0" smtClean="0">
                <a:solidFill>
                  <a:srgbClr val="000000"/>
                </a:solidFill>
                <a:latin typeface="Arial Narrow" charset="0"/>
              </a:rPr>
            </a:br>
            <a:r>
              <a:rPr lang="es-AR" sz="4400" b="1" dirty="0">
                <a:solidFill>
                  <a:srgbClr val="000000"/>
                </a:solidFill>
                <a:latin typeface="Arial Narrow" charset="0"/>
              </a:rPr>
              <a:t/>
            </a:r>
            <a:br>
              <a:rPr lang="es-AR" sz="4400" b="1" dirty="0">
                <a:solidFill>
                  <a:srgbClr val="000000"/>
                </a:solidFill>
                <a:latin typeface="Arial Narrow" charset="0"/>
              </a:rPr>
            </a:br>
            <a:r>
              <a:rPr lang="es-AR" sz="4400" dirty="0" smtClean="0">
                <a:solidFill>
                  <a:srgbClr val="000000"/>
                </a:solidFill>
                <a:latin typeface="Arial Narrow" charset="0"/>
              </a:rPr>
              <a:t>Preocupaciones </a:t>
            </a:r>
            <a:r>
              <a:rPr lang="es-AR" sz="4400" dirty="0">
                <a:solidFill>
                  <a:srgbClr val="000000"/>
                </a:solidFill>
                <a:latin typeface="Arial Narrow" charset="0"/>
              </a:rPr>
              <a:t>y Problemas de la </a:t>
            </a:r>
            <a:r>
              <a:rPr lang="es-AR" sz="4400" dirty="0" smtClean="0">
                <a:solidFill>
                  <a:srgbClr val="000000"/>
                </a:solidFill>
                <a:latin typeface="Arial Narrow" charset="0"/>
              </a:rPr>
              <a:t/>
            </a:r>
            <a:br>
              <a:rPr lang="es-AR" sz="4400" dirty="0" smtClean="0">
                <a:solidFill>
                  <a:srgbClr val="000000"/>
                </a:solidFill>
                <a:latin typeface="Arial Narrow" charset="0"/>
              </a:rPr>
            </a:br>
            <a:r>
              <a:rPr lang="es-AR" sz="4400" dirty="0" smtClean="0">
                <a:solidFill>
                  <a:srgbClr val="000000"/>
                </a:solidFill>
                <a:latin typeface="Arial Narrow" charset="0"/>
              </a:rPr>
              <a:t>Minería </a:t>
            </a:r>
            <a:r>
              <a:rPr lang="es-AR" sz="4400" dirty="0">
                <a:solidFill>
                  <a:srgbClr val="000000"/>
                </a:solidFill>
                <a:latin typeface="Arial Narrow" charset="0"/>
              </a:rPr>
              <a:t>de Datos </a:t>
            </a:r>
            <a:r>
              <a:rPr lang="es-AR" sz="4400" dirty="0" smtClean="0">
                <a:solidFill>
                  <a:srgbClr val="000000"/>
                </a:solidFill>
                <a:latin typeface="Arial Narrow" charset="0"/>
              </a:rPr>
              <a:t>Sociales</a:t>
            </a:r>
            <a:endParaRPr lang="es-ES_tradnl" sz="4400" b="1" dirty="0">
              <a:solidFill>
                <a:srgbClr val="000000"/>
              </a:solidFill>
              <a:latin typeface="Arial Narrow" charset="0"/>
            </a:endParaRPr>
          </a:p>
        </p:txBody>
      </p:sp>
      <p:sp>
        <p:nvSpPr>
          <p:cNvPr id="3" name="CuadroTexto 2"/>
          <p:cNvSpPr txBox="1"/>
          <p:nvPr/>
        </p:nvSpPr>
        <p:spPr>
          <a:xfrm>
            <a:off x="1097280" y="6404562"/>
            <a:ext cx="4921347" cy="400110"/>
          </a:xfrm>
          <a:prstGeom prst="rect">
            <a:avLst/>
          </a:prstGeom>
          <a:noFill/>
        </p:spPr>
        <p:txBody>
          <a:bodyPr wrap="none" rtlCol="0">
            <a:spAutoFit/>
          </a:bodyPr>
          <a:lstStyle/>
          <a:p>
            <a:r>
              <a:rPr lang="es-ES" sz="2000" b="1" dirty="0">
                <a:solidFill>
                  <a:schemeClr val="bg1"/>
                </a:solidFill>
              </a:rPr>
              <a:t>Análisis de Datos en la </a:t>
            </a:r>
            <a:r>
              <a:rPr lang="es-ES" sz="2000" b="1" dirty="0" smtClean="0">
                <a:solidFill>
                  <a:schemeClr val="bg1"/>
                </a:solidFill>
              </a:rPr>
              <a:t>Comunicación </a:t>
            </a:r>
            <a:r>
              <a:rPr lang="es-ES" sz="2000" b="1" dirty="0">
                <a:solidFill>
                  <a:schemeClr val="bg1"/>
                </a:solidFill>
              </a:rPr>
              <a:t>D</a:t>
            </a:r>
            <a:r>
              <a:rPr lang="es-ES" sz="2000" b="1" dirty="0" smtClean="0">
                <a:solidFill>
                  <a:schemeClr val="bg1"/>
                </a:solidFill>
              </a:rPr>
              <a:t>igital</a:t>
            </a:r>
            <a:r>
              <a:rPr lang="es-ES_tradnl" sz="2000" dirty="0" smtClean="0">
                <a:solidFill>
                  <a:schemeClr val="bg1"/>
                </a:solidFill>
              </a:rPr>
              <a:t> </a:t>
            </a:r>
            <a:endParaRPr lang="en-US" sz="2000" dirty="0">
              <a:solidFill>
                <a:schemeClr val="bg1"/>
              </a:solidFill>
            </a:endParaRPr>
          </a:p>
        </p:txBody>
      </p:sp>
    </p:spTree>
    <p:extLst>
      <p:ext uri="{BB962C8B-B14F-4D97-AF65-F5344CB8AC3E}">
        <p14:creationId xmlns:p14="http://schemas.microsoft.com/office/powerpoint/2010/main" val="13399431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ctr"/>
            <a:r>
              <a:rPr lang="es-AR" sz="4400" b="1" dirty="0">
                <a:solidFill>
                  <a:srgbClr val="000000"/>
                </a:solidFill>
                <a:latin typeface="Arial Narrow" charset="0"/>
              </a:rPr>
              <a:t>MODULO </a:t>
            </a:r>
            <a:r>
              <a:rPr lang="es-AR" sz="4400" b="1" dirty="0" smtClean="0">
                <a:solidFill>
                  <a:srgbClr val="000000"/>
                </a:solidFill>
                <a:latin typeface="Arial Narrow" charset="0"/>
              </a:rPr>
              <a:t>11</a:t>
            </a:r>
            <a:br>
              <a:rPr lang="es-AR" sz="4400" b="1" dirty="0" smtClean="0">
                <a:solidFill>
                  <a:srgbClr val="000000"/>
                </a:solidFill>
                <a:latin typeface="Arial Narrow" charset="0"/>
              </a:rPr>
            </a:br>
            <a:r>
              <a:rPr lang="es-AR" sz="4400" b="1" dirty="0">
                <a:solidFill>
                  <a:srgbClr val="000000"/>
                </a:solidFill>
                <a:latin typeface="Arial Narrow" charset="0"/>
              </a:rPr>
              <a:t/>
            </a:r>
            <a:br>
              <a:rPr lang="es-AR" sz="4400" b="1" dirty="0">
                <a:solidFill>
                  <a:srgbClr val="000000"/>
                </a:solidFill>
                <a:latin typeface="Arial Narrow" charset="0"/>
              </a:rPr>
            </a:br>
            <a:r>
              <a:rPr lang="es-AR" sz="4400" dirty="0" smtClean="0">
                <a:solidFill>
                  <a:srgbClr val="000000"/>
                </a:solidFill>
                <a:latin typeface="Arial Narrow" charset="0"/>
              </a:rPr>
              <a:t>El </a:t>
            </a:r>
            <a:r>
              <a:rPr lang="es-AR" sz="4400" dirty="0">
                <a:solidFill>
                  <a:srgbClr val="000000"/>
                </a:solidFill>
                <a:latin typeface="Arial Narrow" charset="0"/>
              </a:rPr>
              <a:t>Sector Público y el Análisis de </a:t>
            </a:r>
            <a:r>
              <a:rPr lang="es-AR" sz="4400" dirty="0" smtClean="0">
                <a:solidFill>
                  <a:srgbClr val="000000"/>
                </a:solidFill>
                <a:latin typeface="Arial Narrow" charset="0"/>
              </a:rPr>
              <a:t>Datos</a:t>
            </a:r>
            <a:endParaRPr lang="es-ES_tradnl" sz="4400" b="1" dirty="0">
              <a:solidFill>
                <a:srgbClr val="000000"/>
              </a:solidFill>
              <a:latin typeface="Arial Narrow" charset="0"/>
            </a:endParaRPr>
          </a:p>
        </p:txBody>
      </p:sp>
      <p:sp>
        <p:nvSpPr>
          <p:cNvPr id="3" name="CuadroTexto 2"/>
          <p:cNvSpPr txBox="1"/>
          <p:nvPr/>
        </p:nvSpPr>
        <p:spPr>
          <a:xfrm>
            <a:off x="1097280" y="6404562"/>
            <a:ext cx="4921347" cy="400110"/>
          </a:xfrm>
          <a:prstGeom prst="rect">
            <a:avLst/>
          </a:prstGeom>
          <a:noFill/>
        </p:spPr>
        <p:txBody>
          <a:bodyPr wrap="none" rtlCol="0">
            <a:spAutoFit/>
          </a:bodyPr>
          <a:lstStyle/>
          <a:p>
            <a:r>
              <a:rPr lang="es-ES" sz="2000" b="1" dirty="0">
                <a:solidFill>
                  <a:schemeClr val="bg1"/>
                </a:solidFill>
              </a:rPr>
              <a:t>Análisis de Datos en la </a:t>
            </a:r>
            <a:r>
              <a:rPr lang="es-ES" sz="2000" b="1" dirty="0" smtClean="0">
                <a:solidFill>
                  <a:schemeClr val="bg1"/>
                </a:solidFill>
              </a:rPr>
              <a:t>Comunicación </a:t>
            </a:r>
            <a:r>
              <a:rPr lang="es-ES" sz="2000" b="1" dirty="0">
                <a:solidFill>
                  <a:schemeClr val="bg1"/>
                </a:solidFill>
              </a:rPr>
              <a:t>D</a:t>
            </a:r>
            <a:r>
              <a:rPr lang="es-ES" sz="2000" b="1" dirty="0" smtClean="0">
                <a:solidFill>
                  <a:schemeClr val="bg1"/>
                </a:solidFill>
              </a:rPr>
              <a:t>igital</a:t>
            </a:r>
            <a:r>
              <a:rPr lang="es-ES_tradnl" sz="2000" dirty="0" smtClean="0">
                <a:solidFill>
                  <a:schemeClr val="bg1"/>
                </a:solidFill>
              </a:rPr>
              <a:t> </a:t>
            </a:r>
            <a:endParaRPr lang="en-US" sz="2000" dirty="0">
              <a:solidFill>
                <a:schemeClr val="bg1"/>
              </a:solidFill>
            </a:endParaRPr>
          </a:p>
        </p:txBody>
      </p:sp>
    </p:spTree>
    <p:extLst>
      <p:ext uri="{BB962C8B-B14F-4D97-AF65-F5344CB8AC3E}">
        <p14:creationId xmlns:p14="http://schemas.microsoft.com/office/powerpoint/2010/main" val="188490581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79" y="286603"/>
            <a:ext cx="10292615" cy="1450757"/>
          </a:xfrm>
        </p:spPr>
        <p:txBody>
          <a:bodyPr/>
          <a:lstStyle/>
          <a:p>
            <a:r>
              <a:rPr lang="es-ES" dirty="0" smtClean="0"/>
              <a:t>Impacto en el Gobierno Electrónico</a:t>
            </a:r>
            <a:endParaRPr lang="en-US" dirty="0"/>
          </a:p>
        </p:txBody>
      </p:sp>
      <p:pic>
        <p:nvPicPr>
          <p:cNvPr id="7" name="Imagen 6"/>
          <p:cNvPicPr>
            <a:picLocks noChangeAspect="1"/>
          </p:cNvPicPr>
          <p:nvPr/>
        </p:nvPicPr>
        <p:blipFill>
          <a:blip r:embed="rId3">
            <a:alphaModFix amt="25000"/>
          </a:blip>
          <a:stretch>
            <a:fillRect/>
          </a:stretch>
        </p:blipFill>
        <p:spPr>
          <a:xfrm>
            <a:off x="478418" y="1813560"/>
            <a:ext cx="11363063" cy="4518219"/>
          </a:xfrm>
          <a:prstGeom prst="rect">
            <a:avLst/>
          </a:prstGeom>
        </p:spPr>
      </p:pic>
      <p:sp>
        <p:nvSpPr>
          <p:cNvPr id="3" name="Marcador de contenido 2"/>
          <p:cNvSpPr>
            <a:spLocks noGrp="1"/>
          </p:cNvSpPr>
          <p:nvPr>
            <p:ph idx="1"/>
          </p:nvPr>
        </p:nvSpPr>
        <p:spPr>
          <a:xfrm>
            <a:off x="707017" y="2247460"/>
            <a:ext cx="9559929" cy="4084319"/>
          </a:xfrm>
        </p:spPr>
        <p:txBody>
          <a:bodyPr>
            <a:noAutofit/>
          </a:bodyPr>
          <a:lstStyle/>
          <a:p>
            <a:r>
              <a:rPr lang="es-ES_tradnl" sz="2400" dirty="0" smtClean="0">
                <a:solidFill>
                  <a:schemeClr val="tx1"/>
                </a:solidFill>
              </a:rPr>
              <a:t>Nuevas formas de participación: ya sea cambiando o replicando las relaciones sociales existentes.</a:t>
            </a:r>
          </a:p>
          <a:p>
            <a:r>
              <a:rPr lang="es-ES_tradnl" sz="2400" dirty="0" smtClean="0">
                <a:solidFill>
                  <a:schemeClr val="tx1"/>
                </a:solidFill>
              </a:rPr>
              <a:t>Capacidad para participar plenamente en la sociedad.</a:t>
            </a:r>
          </a:p>
          <a:p>
            <a:r>
              <a:rPr lang="es-ES_tradnl" sz="2400" dirty="0" smtClean="0">
                <a:solidFill>
                  <a:schemeClr val="tx1"/>
                </a:solidFill>
              </a:rPr>
              <a:t>Datos abiertos, colaboración y participación ciudadana.</a:t>
            </a:r>
          </a:p>
          <a:p>
            <a:r>
              <a:rPr lang="es-ES_tradnl" sz="2400" dirty="0" smtClean="0">
                <a:solidFill>
                  <a:schemeClr val="tx1"/>
                </a:solidFill>
              </a:rPr>
              <a:t>Compromiso cívico y participación democrática.</a:t>
            </a:r>
          </a:p>
          <a:p>
            <a:r>
              <a:rPr lang="es-ES_tradnl" sz="2400" dirty="0" smtClean="0">
                <a:solidFill>
                  <a:schemeClr val="tx1"/>
                </a:solidFill>
              </a:rPr>
              <a:t>Interacción entre partidarios de un grupo político.</a:t>
            </a:r>
          </a:p>
          <a:p>
            <a:r>
              <a:rPr lang="es-ES_tradnl" sz="2400" dirty="0" smtClean="0">
                <a:solidFill>
                  <a:schemeClr val="tx1"/>
                </a:solidFill>
              </a:rPr>
              <a:t>Votación</a:t>
            </a:r>
          </a:p>
          <a:p>
            <a:r>
              <a:rPr lang="es-ES_tradnl" sz="2400" dirty="0" smtClean="0">
                <a:solidFill>
                  <a:schemeClr val="tx1"/>
                </a:solidFill>
              </a:rPr>
              <a:t>Uso en acciones masivas (activismo)</a:t>
            </a:r>
            <a:endParaRPr lang="es-ES_tradnl" sz="2400" dirty="0" smtClean="0">
              <a:solidFill>
                <a:schemeClr val="tx1"/>
              </a:solidFill>
              <a:latin typeface="Al Nile" charset="-78"/>
              <a:ea typeface="Al Nile" charset="-78"/>
              <a:cs typeface="Al Nile" charset="-78"/>
            </a:endParaRPr>
          </a:p>
          <a:p>
            <a:pPr marL="0" indent="0">
              <a:buNone/>
            </a:pPr>
            <a:endParaRPr lang="es-ES_tradnl" sz="2400" dirty="0" smtClean="0">
              <a:solidFill>
                <a:schemeClr val="tx1"/>
              </a:solidFill>
              <a:latin typeface="Al Nile" charset="-78"/>
              <a:ea typeface="Al Nile" charset="-78"/>
              <a:cs typeface="Al Nile" charset="-78"/>
            </a:endParaRPr>
          </a:p>
          <a:p>
            <a:pPr marL="0" indent="0">
              <a:buNone/>
            </a:pPr>
            <a:endParaRPr lang="es-ES_tradnl" sz="2400" dirty="0" smtClean="0">
              <a:solidFill>
                <a:schemeClr val="tx1"/>
              </a:solidFill>
              <a:latin typeface="Al Nile" charset="-78"/>
              <a:ea typeface="Al Nile" charset="-78"/>
              <a:cs typeface="Al Nile" charset="-78"/>
            </a:endParaRPr>
          </a:p>
          <a:p>
            <a:pPr marL="0" indent="0">
              <a:buNone/>
            </a:pPr>
            <a:endParaRPr lang="es-ES_tradnl" sz="2400" dirty="0" smtClean="0">
              <a:solidFill>
                <a:schemeClr val="tx1"/>
              </a:solidFill>
              <a:latin typeface="Al Nile" charset="-78"/>
              <a:ea typeface="Al Nile" charset="-78"/>
              <a:cs typeface="Al Nile" charset="-78"/>
            </a:endParaRPr>
          </a:p>
          <a:p>
            <a:pPr marL="0" indent="0">
              <a:buNone/>
            </a:pPr>
            <a:endParaRPr lang="es-ES_tradnl" sz="2400" dirty="0">
              <a:solidFill>
                <a:schemeClr val="tx1"/>
              </a:solidFill>
              <a:latin typeface="Al Nile" charset="-78"/>
              <a:ea typeface="Al Nile" charset="-78"/>
              <a:cs typeface="Al Nile" charset="-78"/>
            </a:endParaRPr>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35</a:t>
            </a:fld>
            <a:endParaRPr lang="en-US" sz="1600" dirty="0"/>
          </a:p>
        </p:txBody>
      </p:sp>
      <p:sp>
        <p:nvSpPr>
          <p:cNvPr id="8" name="CuadroTexto 7"/>
          <p:cNvSpPr txBox="1"/>
          <p:nvPr/>
        </p:nvSpPr>
        <p:spPr>
          <a:xfrm>
            <a:off x="7299962" y="5318908"/>
            <a:ext cx="4541519" cy="1323439"/>
          </a:xfrm>
          <a:prstGeom prst="rect">
            <a:avLst/>
          </a:prstGeom>
          <a:noFill/>
        </p:spPr>
        <p:txBody>
          <a:bodyPr wrap="square" rtlCol="0">
            <a:spAutoFit/>
          </a:bodyPr>
          <a:lstStyle/>
          <a:p>
            <a:pPr algn="ctr" defTabSz="914400">
              <a:defRPr/>
            </a:pPr>
            <a:r>
              <a:rPr lang="es-ES_tradnl" sz="2000" dirty="0" smtClean="0"/>
              <a:t>Los investigadores siguen considerando la relación emergente entre el uso de las redes sociales y la participación cívica</a:t>
            </a:r>
            <a:endParaRPr lang="es-ES_tradnl" sz="2000" b="1" dirty="0" smtClean="0">
              <a:solidFill>
                <a:schemeClr val="accent2">
                  <a:lumMod val="75000"/>
                </a:schemeClr>
              </a:solidFill>
              <a:latin typeface="Arial" charset="0"/>
              <a:ea typeface="Arial" charset="0"/>
              <a:cs typeface="Arial" charset="0"/>
            </a:endParaRPr>
          </a:p>
          <a:p>
            <a:pPr algn="ctr"/>
            <a:endParaRPr lang="es-ES_tradnl" sz="2000" b="1" dirty="0">
              <a:solidFill>
                <a:schemeClr val="accent2">
                  <a:lumMod val="75000"/>
                </a:schemeClr>
              </a:solidFill>
              <a:latin typeface="Arial" charset="0"/>
              <a:ea typeface="Arial" charset="0"/>
              <a:cs typeface="Arial" charset="0"/>
            </a:endParaRPr>
          </a:p>
        </p:txBody>
      </p:sp>
    </p:spTree>
    <p:extLst>
      <p:ext uri="{BB962C8B-B14F-4D97-AF65-F5344CB8AC3E}">
        <p14:creationId xmlns:p14="http://schemas.microsoft.com/office/powerpoint/2010/main" val="166101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6D22F896-40B5-4ADD-8801-0D06FADFA095}" type="slidenum">
              <a:rPr lang="en-US" sz="1600" smtClean="0"/>
              <a:t>36</a:t>
            </a:fld>
            <a:endParaRPr lang="en-US" sz="1600" dirty="0"/>
          </a:p>
        </p:txBody>
      </p:sp>
      <p:pic>
        <p:nvPicPr>
          <p:cNvPr id="3" name="Imagen 2"/>
          <p:cNvPicPr>
            <a:picLocks noChangeAspect="1"/>
          </p:cNvPicPr>
          <p:nvPr/>
        </p:nvPicPr>
        <p:blipFill rotWithShape="1">
          <a:blip r:embed="rId3"/>
          <a:srcRect t="8357"/>
          <a:stretch/>
        </p:blipFill>
        <p:spPr>
          <a:xfrm>
            <a:off x="350943" y="1345476"/>
            <a:ext cx="4922097" cy="4843054"/>
          </a:xfrm>
          <a:prstGeom prst="rect">
            <a:avLst/>
          </a:prstGeom>
        </p:spPr>
      </p:pic>
      <p:sp>
        <p:nvSpPr>
          <p:cNvPr id="4" name="Marcador de contenido 2"/>
          <p:cNvSpPr txBox="1">
            <a:spLocks/>
          </p:cNvSpPr>
          <p:nvPr/>
        </p:nvSpPr>
        <p:spPr>
          <a:xfrm>
            <a:off x="5760720" y="1828800"/>
            <a:ext cx="6064194" cy="3503580"/>
          </a:xfrm>
          <a:prstGeom prst="rect">
            <a:avLst/>
          </a:prstGeom>
        </p:spPr>
        <p:txBody>
          <a:bodyPr>
            <a:normAutofit fontScale="77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Arial" charset="0"/>
              <a:buChar char="•"/>
            </a:pPr>
            <a:r>
              <a:rPr lang="es-ES_tradnl" sz="3200" dirty="0" smtClean="0"/>
              <a:t> para obtener información política,</a:t>
            </a:r>
          </a:p>
          <a:p>
            <a:pPr>
              <a:buFont typeface="Arial" charset="0"/>
              <a:buChar char="•"/>
            </a:pPr>
            <a:r>
              <a:rPr lang="es-ES_tradnl" sz="3200" dirty="0" smtClean="0"/>
              <a:t> para </a:t>
            </a:r>
            <a:r>
              <a:rPr lang="es-ES_tradnl" sz="3200" b="1" dirty="0" smtClean="0"/>
              <a:t>participar </a:t>
            </a:r>
            <a:r>
              <a:rPr lang="es-ES_tradnl" sz="3200" dirty="0" smtClean="0"/>
              <a:t> en la sociedad online,</a:t>
            </a:r>
          </a:p>
          <a:p>
            <a:pPr>
              <a:buFont typeface="Arial" charset="0"/>
              <a:buChar char="•"/>
            </a:pPr>
            <a:r>
              <a:rPr lang="es-ES_tradnl" sz="3200" dirty="0" smtClean="0"/>
              <a:t> para buscar información online y cumplir con tus deberes cívicos,</a:t>
            </a:r>
          </a:p>
          <a:p>
            <a:pPr>
              <a:buFont typeface="Arial" charset="0"/>
              <a:buChar char="•"/>
            </a:pPr>
            <a:r>
              <a:rPr lang="es-ES_tradnl" sz="3200" dirty="0" smtClean="0"/>
              <a:t> para felicitar o quejarte acerca de los servicios públicos </a:t>
            </a:r>
          </a:p>
          <a:p>
            <a:pPr>
              <a:buFont typeface="Arial" charset="0"/>
              <a:buChar char="•"/>
            </a:pPr>
            <a:r>
              <a:rPr lang="es-ES_tradnl" sz="3200" dirty="0" smtClean="0"/>
              <a:t> para reportar fallos en el sistema social</a:t>
            </a:r>
          </a:p>
          <a:p>
            <a:pPr>
              <a:buFont typeface="Arial" charset="0"/>
              <a:buChar char="•"/>
            </a:pPr>
            <a:r>
              <a:rPr lang="es-ES_tradnl" sz="3200" dirty="0" smtClean="0"/>
              <a:t> en tu trabajo para compartir/obtener opiniones</a:t>
            </a:r>
            <a:endParaRPr lang="es-ES_tradnl" sz="3200" dirty="0"/>
          </a:p>
        </p:txBody>
      </p:sp>
      <p:sp>
        <p:nvSpPr>
          <p:cNvPr id="5" name="Título 1"/>
          <p:cNvSpPr txBox="1">
            <a:spLocks/>
          </p:cNvSpPr>
          <p:nvPr/>
        </p:nvSpPr>
        <p:spPr>
          <a:xfrm>
            <a:off x="498069" y="295701"/>
            <a:ext cx="10899273" cy="725379"/>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dirty="0" smtClean="0"/>
              <a:t>De </a:t>
            </a:r>
            <a:r>
              <a:rPr lang="en-US" dirty="0" err="1" smtClean="0"/>
              <a:t>qu</a:t>
            </a:r>
            <a:r>
              <a:rPr lang="es-ES" dirty="0" smtClean="0"/>
              <a:t>é manera usas Twitter</a:t>
            </a:r>
            <a:r>
              <a:rPr lang="en-US" dirty="0" smtClean="0"/>
              <a:t>? (u </a:t>
            </a:r>
            <a:r>
              <a:rPr lang="en-US" dirty="0" err="1" smtClean="0"/>
              <a:t>otra</a:t>
            </a:r>
            <a:r>
              <a:rPr lang="en-US" dirty="0" smtClean="0"/>
              <a:t> OSNs)</a:t>
            </a:r>
            <a:endParaRPr lang="en-US" dirty="0"/>
          </a:p>
        </p:txBody>
      </p:sp>
    </p:spTree>
    <p:extLst>
      <p:ext uri="{BB962C8B-B14F-4D97-AF65-F5344CB8AC3E}">
        <p14:creationId xmlns:p14="http://schemas.microsoft.com/office/powerpoint/2010/main" val="95018520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Temas</a:t>
            </a:r>
            <a:r>
              <a:rPr lang="en-US" dirty="0" smtClean="0"/>
              <a:t> </a:t>
            </a:r>
            <a:r>
              <a:rPr lang="en-US" dirty="0" err="1" smtClean="0"/>
              <a:t>emergentes</a:t>
            </a:r>
            <a:r>
              <a:rPr lang="en-US" dirty="0" smtClean="0"/>
              <a:t> (Open issues)</a:t>
            </a:r>
            <a:endParaRPr lang="en-US" dirty="0"/>
          </a:p>
        </p:txBody>
      </p:sp>
      <p:sp>
        <p:nvSpPr>
          <p:cNvPr id="3" name="Marcador de contenido 2"/>
          <p:cNvSpPr>
            <a:spLocks noGrp="1"/>
          </p:cNvSpPr>
          <p:nvPr>
            <p:ph idx="1"/>
          </p:nvPr>
        </p:nvSpPr>
        <p:spPr>
          <a:xfrm>
            <a:off x="723355" y="2003979"/>
            <a:ext cx="10806249" cy="4189186"/>
          </a:xfrm>
        </p:spPr>
        <p:txBody>
          <a:bodyPr>
            <a:normAutofit fontScale="85000" lnSpcReduction="10000"/>
          </a:bodyPr>
          <a:lstStyle/>
          <a:p>
            <a:pPr>
              <a:buFont typeface="Arial" charset="0"/>
              <a:buChar char="•"/>
            </a:pPr>
            <a:r>
              <a:rPr lang="es-ES_tradnl" sz="2800" dirty="0" smtClean="0"/>
              <a:t> Consumo de contenido sesgado de las redes sociales, </a:t>
            </a:r>
            <a:r>
              <a:rPr lang="es-ES_tradnl" sz="2800" dirty="0" err="1" smtClean="0"/>
              <a:t>naive</a:t>
            </a:r>
            <a:r>
              <a:rPr lang="es-ES_tradnl" sz="2800" dirty="0" smtClean="0"/>
              <a:t> </a:t>
            </a:r>
            <a:r>
              <a:rPr lang="es-ES_tradnl" sz="2800" dirty="0" err="1" smtClean="0"/>
              <a:t>usage</a:t>
            </a:r>
            <a:r>
              <a:rPr lang="es-ES_tradnl" sz="2800" dirty="0" smtClean="0"/>
              <a:t> of social data…</a:t>
            </a:r>
          </a:p>
          <a:p>
            <a:pPr algn="just"/>
            <a:r>
              <a:rPr lang="es-ES_tradnl" sz="1800" dirty="0" smtClean="0"/>
              <a:t>Alexandra </a:t>
            </a:r>
            <a:r>
              <a:rPr lang="es-ES_tradnl" sz="1800" dirty="0" err="1" smtClean="0"/>
              <a:t>Olteanu</a:t>
            </a:r>
            <a:r>
              <a:rPr lang="es-ES_tradnl" sz="1800" dirty="0" smtClean="0"/>
              <a:t>, </a:t>
            </a:r>
            <a:r>
              <a:rPr lang="es-ES_tradnl" sz="1800" dirty="0" err="1" smtClean="0"/>
              <a:t>Emre</a:t>
            </a:r>
            <a:r>
              <a:rPr lang="es-ES_tradnl" sz="1800" dirty="0" smtClean="0"/>
              <a:t> </a:t>
            </a:r>
            <a:r>
              <a:rPr lang="es-ES_tradnl" sz="1800" dirty="0" err="1" smtClean="0"/>
              <a:t>Kıcıman</a:t>
            </a:r>
            <a:r>
              <a:rPr lang="es-ES_tradnl" sz="1800" dirty="0" smtClean="0"/>
              <a:t>, and Carlos Castillo. 2018. A </a:t>
            </a:r>
            <a:r>
              <a:rPr lang="es-ES_tradnl" sz="1800" dirty="0" err="1" smtClean="0"/>
              <a:t>Critical</a:t>
            </a:r>
            <a:r>
              <a:rPr lang="es-ES_tradnl" sz="1800" dirty="0" smtClean="0"/>
              <a:t> </a:t>
            </a:r>
            <a:r>
              <a:rPr lang="es-ES_tradnl" sz="1800" dirty="0" err="1" smtClean="0"/>
              <a:t>Review</a:t>
            </a:r>
            <a:r>
              <a:rPr lang="es-ES_tradnl" sz="1800" dirty="0" smtClean="0"/>
              <a:t> of Online Social Data: </a:t>
            </a:r>
            <a:r>
              <a:rPr lang="es-ES_tradnl" sz="1800" dirty="0" err="1" smtClean="0"/>
              <a:t>Biases</a:t>
            </a:r>
            <a:r>
              <a:rPr lang="es-ES_tradnl" sz="1800" dirty="0" smtClean="0"/>
              <a:t>, </a:t>
            </a:r>
            <a:r>
              <a:rPr lang="es-ES_tradnl" sz="1800" dirty="0" err="1" smtClean="0"/>
              <a:t>Methodological</a:t>
            </a:r>
            <a:r>
              <a:rPr lang="es-ES_tradnl" sz="1800" dirty="0" smtClean="0"/>
              <a:t> </a:t>
            </a:r>
            <a:r>
              <a:rPr lang="es-ES_tradnl" sz="1800" dirty="0" err="1" smtClean="0"/>
              <a:t>Pitfalls</a:t>
            </a:r>
            <a:r>
              <a:rPr lang="es-ES_tradnl" sz="1800" dirty="0" smtClean="0"/>
              <a:t>, and </a:t>
            </a:r>
            <a:r>
              <a:rPr lang="es-ES_tradnl" sz="1800" dirty="0" err="1" smtClean="0"/>
              <a:t>Ethical</a:t>
            </a:r>
            <a:r>
              <a:rPr lang="es-ES_tradnl" sz="1800" dirty="0" smtClean="0"/>
              <a:t> </a:t>
            </a:r>
            <a:r>
              <a:rPr lang="es-ES_tradnl" sz="1800" dirty="0" err="1" smtClean="0"/>
              <a:t>Boundaries</a:t>
            </a:r>
            <a:r>
              <a:rPr lang="es-ES_tradnl" sz="1800" dirty="0" smtClean="0"/>
              <a:t>. In </a:t>
            </a:r>
            <a:r>
              <a:rPr lang="es-ES_tradnl" sz="1800" dirty="0" err="1" smtClean="0"/>
              <a:t>Proceedings</a:t>
            </a:r>
            <a:r>
              <a:rPr lang="es-ES_tradnl" sz="1800" dirty="0" smtClean="0"/>
              <a:t> of </a:t>
            </a:r>
            <a:r>
              <a:rPr lang="es-ES_tradnl" sz="1800" dirty="0" err="1" smtClean="0"/>
              <a:t>the</a:t>
            </a:r>
            <a:r>
              <a:rPr lang="es-ES_tradnl" sz="1800" dirty="0" smtClean="0"/>
              <a:t> </a:t>
            </a:r>
            <a:r>
              <a:rPr lang="es-ES_tradnl" sz="1800" dirty="0" err="1" smtClean="0"/>
              <a:t>Eleventh</a:t>
            </a:r>
            <a:r>
              <a:rPr lang="es-ES_tradnl" sz="1800" dirty="0" smtClean="0"/>
              <a:t> ACM International </a:t>
            </a:r>
            <a:r>
              <a:rPr lang="es-ES_tradnl" sz="1800" dirty="0" err="1" smtClean="0"/>
              <a:t>Conference</a:t>
            </a:r>
            <a:r>
              <a:rPr lang="es-ES_tradnl" sz="1800" dirty="0" smtClean="0"/>
              <a:t> </a:t>
            </a:r>
            <a:r>
              <a:rPr lang="es-ES_tradnl" sz="1800" dirty="0" err="1" smtClean="0"/>
              <a:t>on</a:t>
            </a:r>
            <a:r>
              <a:rPr lang="es-ES_tradnl" sz="1800" dirty="0" smtClean="0"/>
              <a:t> Web </a:t>
            </a:r>
            <a:r>
              <a:rPr lang="es-ES_tradnl" sz="1800" dirty="0" err="1" smtClean="0"/>
              <a:t>Search</a:t>
            </a:r>
            <a:r>
              <a:rPr lang="es-ES_tradnl" sz="1800" dirty="0" smtClean="0"/>
              <a:t> and Data </a:t>
            </a:r>
            <a:r>
              <a:rPr lang="es-ES_tradnl" sz="1800" dirty="0" err="1" smtClean="0"/>
              <a:t>Mining</a:t>
            </a:r>
            <a:r>
              <a:rPr lang="es-ES_tradnl" sz="1800" dirty="0" smtClean="0"/>
              <a:t> (WSDM '18).</a:t>
            </a:r>
          </a:p>
          <a:p>
            <a:pPr>
              <a:buFont typeface="Arial" charset="0"/>
              <a:buChar char="•"/>
            </a:pPr>
            <a:r>
              <a:rPr lang="es-ES_tradnl" sz="2800" dirty="0" smtClean="0"/>
              <a:t> </a:t>
            </a:r>
            <a:r>
              <a:rPr lang="en-US" sz="2800" dirty="0" err="1" smtClean="0"/>
              <a:t>Manejo</a:t>
            </a:r>
            <a:r>
              <a:rPr lang="en-US" sz="2800" dirty="0" smtClean="0"/>
              <a:t> del filter bubble o </a:t>
            </a:r>
            <a:r>
              <a:rPr lang="en-US" sz="2800" dirty="0" err="1"/>
              <a:t>burbuja</a:t>
            </a:r>
            <a:r>
              <a:rPr lang="en-US" sz="2800" dirty="0"/>
              <a:t> de </a:t>
            </a:r>
            <a:r>
              <a:rPr lang="en-US" sz="2800" dirty="0" err="1" smtClean="0"/>
              <a:t>filtro</a:t>
            </a:r>
            <a:r>
              <a:rPr lang="en-US" sz="2800" dirty="0" smtClean="0"/>
              <a:t>, </a:t>
            </a:r>
            <a:r>
              <a:rPr lang="en-US" sz="2800" dirty="0"/>
              <a:t>la </a:t>
            </a:r>
            <a:r>
              <a:rPr lang="en-US" sz="2800" dirty="0" err="1"/>
              <a:t>ilusión</a:t>
            </a:r>
            <a:r>
              <a:rPr lang="en-US" sz="2800" dirty="0"/>
              <a:t> de </a:t>
            </a:r>
            <a:r>
              <a:rPr lang="en-US" sz="2800" dirty="0" err="1"/>
              <a:t>que</a:t>
            </a:r>
            <a:r>
              <a:rPr lang="en-US" sz="2800" dirty="0"/>
              <a:t> "</a:t>
            </a:r>
            <a:r>
              <a:rPr lang="en-US" sz="2800" dirty="0" err="1"/>
              <a:t>todos</a:t>
            </a:r>
            <a:r>
              <a:rPr lang="en-US" sz="2800" dirty="0"/>
              <a:t>" </a:t>
            </a:r>
            <a:r>
              <a:rPr lang="en-US" sz="2800" dirty="0" err="1"/>
              <a:t>piensan</a:t>
            </a:r>
            <a:r>
              <a:rPr lang="en-US" sz="2800" dirty="0"/>
              <a:t> de la </a:t>
            </a:r>
            <a:r>
              <a:rPr lang="en-US" sz="2800" dirty="0" err="1"/>
              <a:t>misma</a:t>
            </a:r>
            <a:r>
              <a:rPr lang="en-US" sz="2800" dirty="0"/>
              <a:t> </a:t>
            </a:r>
            <a:r>
              <a:rPr lang="en-US" sz="2800" dirty="0" err="1" smtClean="0"/>
              <a:t>manera</a:t>
            </a:r>
            <a:endParaRPr lang="es-ES_tradnl" sz="2800" dirty="0" smtClean="0"/>
          </a:p>
          <a:p>
            <a:pPr algn="just"/>
            <a:r>
              <a:rPr lang="es-ES_tradnl" sz="1900" dirty="0" err="1" smtClean="0"/>
              <a:t>Tien</a:t>
            </a:r>
            <a:r>
              <a:rPr lang="es-ES_tradnl" sz="1900" dirty="0" smtClean="0"/>
              <a:t> T. </a:t>
            </a:r>
            <a:r>
              <a:rPr lang="es-ES_tradnl" sz="1900" dirty="0" err="1" smtClean="0"/>
              <a:t>Nguyen</a:t>
            </a:r>
            <a:r>
              <a:rPr lang="es-ES_tradnl" sz="1900" dirty="0" smtClean="0"/>
              <a:t>, </a:t>
            </a:r>
            <a:r>
              <a:rPr lang="es-ES_tradnl" sz="1900" dirty="0" err="1" smtClean="0"/>
              <a:t>Pik-Mai</a:t>
            </a:r>
            <a:r>
              <a:rPr lang="es-ES_tradnl" sz="1900" dirty="0" smtClean="0"/>
              <a:t> Hui, F. Maxwell </a:t>
            </a:r>
            <a:r>
              <a:rPr lang="es-ES_tradnl" sz="1900" dirty="0" err="1" smtClean="0"/>
              <a:t>Harper</a:t>
            </a:r>
            <a:r>
              <a:rPr lang="es-ES_tradnl" sz="1900" dirty="0" smtClean="0"/>
              <a:t>, Loren </a:t>
            </a:r>
            <a:r>
              <a:rPr lang="es-ES_tradnl" sz="1900" dirty="0" err="1" smtClean="0"/>
              <a:t>Terveen</a:t>
            </a:r>
            <a:r>
              <a:rPr lang="es-ES_tradnl" sz="1900" dirty="0" smtClean="0"/>
              <a:t>, and Joseph A. </a:t>
            </a:r>
            <a:r>
              <a:rPr lang="es-ES_tradnl" sz="1900" dirty="0" err="1" smtClean="0"/>
              <a:t>Konstan</a:t>
            </a:r>
            <a:r>
              <a:rPr lang="es-ES_tradnl" sz="1900" dirty="0" smtClean="0"/>
              <a:t>. 2014. </a:t>
            </a:r>
            <a:r>
              <a:rPr lang="es-ES_tradnl" sz="1900" dirty="0" err="1" smtClean="0"/>
              <a:t>Exploring</a:t>
            </a:r>
            <a:r>
              <a:rPr lang="es-ES_tradnl" sz="1900" dirty="0" smtClean="0"/>
              <a:t> </a:t>
            </a:r>
            <a:r>
              <a:rPr lang="es-ES_tradnl" sz="1900" dirty="0" err="1" smtClean="0"/>
              <a:t>the</a:t>
            </a:r>
            <a:r>
              <a:rPr lang="es-ES_tradnl" sz="1900" dirty="0" smtClean="0"/>
              <a:t> </a:t>
            </a:r>
            <a:r>
              <a:rPr lang="es-ES_tradnl" sz="1900" dirty="0" err="1" smtClean="0"/>
              <a:t>filter</a:t>
            </a:r>
            <a:r>
              <a:rPr lang="es-ES_tradnl" sz="1900" dirty="0" smtClean="0"/>
              <a:t> </a:t>
            </a:r>
            <a:r>
              <a:rPr lang="es-ES_tradnl" sz="1900" dirty="0" err="1" smtClean="0"/>
              <a:t>bubble</a:t>
            </a:r>
            <a:r>
              <a:rPr lang="es-ES_tradnl" sz="1900" dirty="0" smtClean="0"/>
              <a:t>: </a:t>
            </a:r>
            <a:r>
              <a:rPr lang="es-ES_tradnl" sz="1900" dirty="0" err="1" smtClean="0"/>
              <a:t>the</a:t>
            </a:r>
            <a:r>
              <a:rPr lang="es-ES_tradnl" sz="1900" dirty="0" smtClean="0"/>
              <a:t> </a:t>
            </a:r>
            <a:r>
              <a:rPr lang="es-ES_tradnl" sz="1900" dirty="0" err="1" smtClean="0"/>
              <a:t>effect</a:t>
            </a:r>
            <a:r>
              <a:rPr lang="es-ES_tradnl" sz="1900" dirty="0" smtClean="0"/>
              <a:t> of </a:t>
            </a:r>
            <a:r>
              <a:rPr lang="es-ES_tradnl" sz="1900" dirty="0" err="1" smtClean="0"/>
              <a:t>using</a:t>
            </a:r>
            <a:r>
              <a:rPr lang="es-ES_tradnl" sz="1900" dirty="0" smtClean="0"/>
              <a:t> </a:t>
            </a:r>
            <a:r>
              <a:rPr lang="es-ES_tradnl" sz="1900" dirty="0" err="1" smtClean="0"/>
              <a:t>recommender</a:t>
            </a:r>
            <a:r>
              <a:rPr lang="es-ES_tradnl" sz="1900" dirty="0" smtClean="0"/>
              <a:t> </a:t>
            </a:r>
            <a:r>
              <a:rPr lang="es-ES_tradnl" sz="1900" dirty="0" err="1" smtClean="0"/>
              <a:t>systems</a:t>
            </a:r>
            <a:r>
              <a:rPr lang="es-ES_tradnl" sz="1900" dirty="0" smtClean="0"/>
              <a:t> </a:t>
            </a:r>
            <a:r>
              <a:rPr lang="es-ES_tradnl" sz="1900" dirty="0" err="1" smtClean="0"/>
              <a:t>on</a:t>
            </a:r>
            <a:r>
              <a:rPr lang="es-ES_tradnl" sz="1900" dirty="0" smtClean="0"/>
              <a:t> </a:t>
            </a:r>
            <a:r>
              <a:rPr lang="es-ES_tradnl" sz="1900" dirty="0" err="1" smtClean="0"/>
              <a:t>content</a:t>
            </a:r>
            <a:r>
              <a:rPr lang="es-ES_tradnl" sz="1900" dirty="0" smtClean="0"/>
              <a:t> </a:t>
            </a:r>
            <a:r>
              <a:rPr lang="es-ES_tradnl" sz="1900" dirty="0" err="1" smtClean="0"/>
              <a:t>diversity</a:t>
            </a:r>
            <a:r>
              <a:rPr lang="es-ES_tradnl" sz="1900" dirty="0" smtClean="0"/>
              <a:t>. In </a:t>
            </a:r>
            <a:r>
              <a:rPr lang="es-ES_tradnl" sz="1900" dirty="0" err="1" smtClean="0"/>
              <a:t>Proceedings</a:t>
            </a:r>
            <a:r>
              <a:rPr lang="es-ES_tradnl" sz="1900" dirty="0" smtClean="0"/>
              <a:t> of </a:t>
            </a:r>
            <a:r>
              <a:rPr lang="es-ES_tradnl" sz="1900" dirty="0" err="1" smtClean="0"/>
              <a:t>the</a:t>
            </a:r>
            <a:r>
              <a:rPr lang="es-ES_tradnl" sz="1900" dirty="0" smtClean="0"/>
              <a:t> 23rd </a:t>
            </a:r>
            <a:r>
              <a:rPr lang="es-ES_tradnl" sz="1900" dirty="0" err="1" smtClean="0"/>
              <a:t>international</a:t>
            </a:r>
            <a:r>
              <a:rPr lang="es-ES_tradnl" sz="1900" dirty="0" smtClean="0"/>
              <a:t> </a:t>
            </a:r>
            <a:r>
              <a:rPr lang="es-ES_tradnl" sz="1900" dirty="0" err="1" smtClean="0"/>
              <a:t>conference</a:t>
            </a:r>
            <a:r>
              <a:rPr lang="es-ES_tradnl" sz="1900" dirty="0" smtClean="0"/>
              <a:t> </a:t>
            </a:r>
            <a:r>
              <a:rPr lang="es-ES_tradnl" sz="1900" dirty="0" err="1" smtClean="0"/>
              <a:t>on</a:t>
            </a:r>
            <a:r>
              <a:rPr lang="es-ES_tradnl" sz="1900" dirty="0" smtClean="0"/>
              <a:t> </a:t>
            </a:r>
            <a:r>
              <a:rPr lang="es-ES_tradnl" sz="1900" dirty="0" err="1" smtClean="0"/>
              <a:t>World</a:t>
            </a:r>
            <a:r>
              <a:rPr lang="es-ES_tradnl" sz="1900" dirty="0" smtClean="0"/>
              <a:t> </a:t>
            </a:r>
            <a:r>
              <a:rPr lang="es-ES_tradnl" sz="1900" dirty="0" err="1" smtClean="0"/>
              <a:t>wide</a:t>
            </a:r>
            <a:r>
              <a:rPr lang="es-ES_tradnl" sz="1900" dirty="0" smtClean="0"/>
              <a:t> web (WWW '14).</a:t>
            </a:r>
          </a:p>
          <a:p>
            <a:pPr>
              <a:buFont typeface="Arial" charset="0"/>
              <a:buChar char="•"/>
            </a:pPr>
            <a:r>
              <a:rPr lang="es-ES_tradnl" sz="2800" dirty="0" smtClean="0"/>
              <a:t> C</a:t>
            </a:r>
            <a:r>
              <a:rPr lang="es-ES" sz="2800" dirty="0" err="1" smtClean="0"/>
              <a:t>ómo</a:t>
            </a:r>
            <a:r>
              <a:rPr lang="es-ES" sz="2800" dirty="0" smtClean="0"/>
              <a:t> </a:t>
            </a:r>
            <a:r>
              <a:rPr lang="es-ES" sz="2800" dirty="0" err="1" smtClean="0"/>
              <a:t>enfrenter</a:t>
            </a:r>
            <a:r>
              <a:rPr lang="es-ES" sz="2800" dirty="0" smtClean="0"/>
              <a:t> las </a:t>
            </a:r>
            <a:r>
              <a:rPr lang="es-ES_tradnl" sz="2800" dirty="0" err="1" smtClean="0"/>
              <a:t>fake</a:t>
            </a:r>
            <a:r>
              <a:rPr lang="es-ES_tradnl" sz="2800" dirty="0" smtClean="0"/>
              <a:t> </a:t>
            </a:r>
            <a:r>
              <a:rPr lang="es-ES_tradnl" sz="2800" dirty="0" err="1" smtClean="0"/>
              <a:t>news</a:t>
            </a:r>
            <a:endParaRPr lang="es-ES_tradnl" sz="2800" dirty="0" smtClean="0"/>
          </a:p>
          <a:p>
            <a:r>
              <a:rPr lang="es-ES_tradnl" sz="2100" dirty="0" err="1" smtClean="0"/>
              <a:t>Allcott</a:t>
            </a:r>
            <a:r>
              <a:rPr lang="es-ES_tradnl" sz="2100" dirty="0" smtClean="0"/>
              <a:t>, </a:t>
            </a:r>
            <a:r>
              <a:rPr lang="es-ES_tradnl" sz="2100" dirty="0" err="1" smtClean="0"/>
              <a:t>Hunt</a:t>
            </a:r>
            <a:r>
              <a:rPr lang="es-ES_tradnl" sz="2100" dirty="0" smtClean="0"/>
              <a:t>, and Matthew </a:t>
            </a:r>
            <a:r>
              <a:rPr lang="es-ES_tradnl" sz="2100" dirty="0" err="1" smtClean="0"/>
              <a:t>Gentzkow</a:t>
            </a:r>
            <a:r>
              <a:rPr lang="es-ES_tradnl" sz="2100" dirty="0" smtClean="0"/>
              <a:t>. 2017. "Social Media and </a:t>
            </a:r>
            <a:r>
              <a:rPr lang="es-ES_tradnl" sz="2100" dirty="0" err="1" smtClean="0"/>
              <a:t>Fake</a:t>
            </a:r>
            <a:r>
              <a:rPr lang="es-ES_tradnl" sz="2100" dirty="0" smtClean="0"/>
              <a:t> News in </a:t>
            </a:r>
            <a:r>
              <a:rPr lang="es-ES_tradnl" sz="2100" dirty="0" err="1" smtClean="0"/>
              <a:t>the</a:t>
            </a:r>
            <a:r>
              <a:rPr lang="es-ES_tradnl" sz="2100" dirty="0" smtClean="0"/>
              <a:t> 2016 </a:t>
            </a:r>
            <a:r>
              <a:rPr lang="es-ES_tradnl" sz="2100" dirty="0" err="1" smtClean="0"/>
              <a:t>Election</a:t>
            </a:r>
            <a:r>
              <a:rPr lang="es-ES_tradnl" sz="2100" dirty="0" smtClean="0"/>
              <a:t>." </a:t>
            </a:r>
            <a:r>
              <a:rPr lang="es-ES_tradnl" sz="2100" i="1" dirty="0" err="1" smtClean="0"/>
              <a:t>Journal</a:t>
            </a:r>
            <a:r>
              <a:rPr lang="es-ES_tradnl" sz="2100" i="1" dirty="0" smtClean="0"/>
              <a:t> of </a:t>
            </a:r>
            <a:r>
              <a:rPr lang="es-ES_tradnl" sz="2100" i="1" dirty="0" err="1" smtClean="0"/>
              <a:t>Economic</a:t>
            </a:r>
            <a:r>
              <a:rPr lang="es-ES_tradnl" sz="2100" i="1" dirty="0" smtClean="0"/>
              <a:t> </a:t>
            </a:r>
            <a:r>
              <a:rPr lang="es-ES_tradnl" sz="2100" i="1" dirty="0" err="1" smtClean="0"/>
              <a:t>Perspectives</a:t>
            </a:r>
            <a:r>
              <a:rPr lang="es-ES_tradnl" sz="2100" dirty="0" smtClean="0"/>
              <a:t>, 31 (2): 211-36</a:t>
            </a:r>
          </a:p>
          <a:p>
            <a:pPr>
              <a:buFont typeface="Arial" charset="0"/>
              <a:buChar char="•"/>
            </a:pPr>
            <a:r>
              <a:rPr lang="es-ES_tradnl" sz="2800" dirty="0" smtClean="0"/>
              <a:t> </a:t>
            </a:r>
            <a:r>
              <a:rPr lang="es-ES_tradnl" sz="2800" dirty="0" err="1" smtClean="0"/>
              <a:t>Inclusi</a:t>
            </a:r>
            <a:r>
              <a:rPr lang="es-ES" sz="2800" dirty="0" err="1"/>
              <a:t>ó</a:t>
            </a:r>
            <a:r>
              <a:rPr lang="es-ES_tradnl" sz="2800" dirty="0"/>
              <a:t>n </a:t>
            </a:r>
            <a:r>
              <a:rPr lang="es-ES_tradnl" sz="2800" dirty="0" smtClean="0"/>
              <a:t>social real de los ciudadanos en el mundo digital</a:t>
            </a:r>
            <a:endParaRPr lang="es-ES_tradnl" sz="28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37</a:t>
            </a:fld>
            <a:endParaRPr lang="en-US" sz="1600" dirty="0"/>
          </a:p>
        </p:txBody>
      </p:sp>
    </p:spTree>
    <p:extLst>
      <p:ext uri="{BB962C8B-B14F-4D97-AF65-F5344CB8AC3E}">
        <p14:creationId xmlns:p14="http://schemas.microsoft.com/office/powerpoint/2010/main" val="100229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1028700" y="6419851"/>
            <a:ext cx="10183783" cy="405060"/>
          </a:xfrm>
        </p:spPr>
        <p:txBody>
          <a:bodyPr/>
          <a:lstStyle/>
          <a:p>
            <a:r>
              <a:rPr lang="en-US" sz="1600" dirty="0" smtClean="0"/>
              <a:t>                                                                                                                                                                                                      </a:t>
            </a:r>
            <a:fld id="{5C8A0B6C-2F0D-9146-B965-5B2E4517E27B}" type="slidenum">
              <a:rPr lang="en-US" sz="1600" smtClean="0"/>
              <a:t>38</a:t>
            </a:fld>
            <a:endParaRPr lang="en-US" sz="1600" dirty="0"/>
          </a:p>
        </p:txBody>
      </p:sp>
      <p:sp>
        <p:nvSpPr>
          <p:cNvPr id="5" name="Rectángulo 4"/>
          <p:cNvSpPr/>
          <p:nvPr/>
        </p:nvSpPr>
        <p:spPr>
          <a:xfrm>
            <a:off x="1028700" y="692327"/>
            <a:ext cx="10482942" cy="4699166"/>
          </a:xfrm>
          <a:prstGeom prst="rect">
            <a:avLst/>
          </a:prstGeom>
        </p:spPr>
        <p:txBody>
          <a:bodyPr wrap="square" bIns="36000">
            <a:spAutoFit/>
          </a:bodyPr>
          <a:lstStyle/>
          <a:p>
            <a:pPr algn="ctr">
              <a:lnSpc>
                <a:spcPct val="150000"/>
              </a:lnSpc>
            </a:pPr>
            <a:r>
              <a:rPr lang="es-ES_tradnl" sz="4000" b="1" dirty="0" smtClean="0">
                <a:ln w="6350" cap="flat">
                  <a:solidFill>
                    <a:schemeClr val="accent2">
                      <a:lumMod val="75000"/>
                      <a:alpha val="92000"/>
                    </a:schemeClr>
                  </a:solidFill>
                  <a:miter lim="800000"/>
                </a:ln>
                <a:gradFill>
                  <a:gsLst>
                    <a:gs pos="0">
                      <a:schemeClr val="accent2">
                        <a:lumMod val="97000"/>
                      </a:schemeClr>
                    </a:gs>
                    <a:gs pos="48000">
                      <a:schemeClr val="accent2">
                        <a:lumMod val="97000"/>
                        <a:lumOff val="3000"/>
                      </a:schemeClr>
                    </a:gs>
                    <a:gs pos="100000">
                      <a:schemeClr val="accent2">
                        <a:lumMod val="60000"/>
                        <a:lumOff val="40000"/>
                      </a:schemeClr>
                    </a:gs>
                  </a:gsLst>
                  <a:lin ang="5400000" scaled="1"/>
                </a:gradFill>
                <a:latin typeface="Arial Hebrew Scholar" charset="-79"/>
                <a:ea typeface="Arial Hebrew Scholar" charset="-79"/>
                <a:cs typeface="Arial Hebrew Scholar" charset="-79"/>
              </a:rPr>
              <a:t>Midiendo el Grado de </a:t>
            </a:r>
          </a:p>
          <a:p>
            <a:pPr algn="ctr">
              <a:lnSpc>
                <a:spcPct val="150000"/>
              </a:lnSpc>
            </a:pPr>
            <a:r>
              <a:rPr lang="es-ES_tradnl" sz="4000" b="1" dirty="0" smtClean="0">
                <a:ln w="6350" cap="flat">
                  <a:solidFill>
                    <a:schemeClr val="accent2">
                      <a:lumMod val="75000"/>
                      <a:alpha val="92000"/>
                    </a:schemeClr>
                  </a:solidFill>
                  <a:miter lim="800000"/>
                </a:ln>
                <a:gradFill>
                  <a:gsLst>
                    <a:gs pos="0">
                      <a:schemeClr val="accent2">
                        <a:lumMod val="97000"/>
                      </a:schemeClr>
                    </a:gs>
                    <a:gs pos="48000">
                      <a:schemeClr val="accent2">
                        <a:lumMod val="97000"/>
                        <a:lumOff val="3000"/>
                      </a:schemeClr>
                    </a:gs>
                    <a:gs pos="100000">
                      <a:schemeClr val="accent2">
                        <a:lumMod val="60000"/>
                        <a:lumOff val="40000"/>
                      </a:schemeClr>
                    </a:gs>
                  </a:gsLst>
                  <a:lin ang="5400000" scaled="1"/>
                </a:gradFill>
                <a:latin typeface="Arial Hebrew Scholar" charset="-79"/>
                <a:ea typeface="Arial Hebrew Scholar" charset="-79"/>
                <a:cs typeface="Arial Hebrew Scholar" charset="-79"/>
              </a:rPr>
              <a:t>Participación de </a:t>
            </a:r>
            <a:r>
              <a:rPr lang="es-ES_tradnl" sz="4000" b="1" dirty="0">
                <a:ln w="6350" cap="flat">
                  <a:solidFill>
                    <a:schemeClr val="accent2">
                      <a:lumMod val="75000"/>
                      <a:alpha val="92000"/>
                    </a:schemeClr>
                  </a:solidFill>
                  <a:miter lim="800000"/>
                </a:ln>
                <a:gradFill>
                  <a:gsLst>
                    <a:gs pos="0">
                      <a:schemeClr val="accent2">
                        <a:lumMod val="97000"/>
                      </a:schemeClr>
                    </a:gs>
                    <a:gs pos="48000">
                      <a:schemeClr val="accent2">
                        <a:lumMod val="97000"/>
                        <a:lumOff val="3000"/>
                      </a:schemeClr>
                    </a:gs>
                    <a:gs pos="100000">
                      <a:schemeClr val="accent2">
                        <a:lumMod val="60000"/>
                        <a:lumOff val="40000"/>
                      </a:schemeClr>
                    </a:gs>
                  </a:gsLst>
                  <a:lin ang="5400000" scaled="1"/>
                </a:gradFill>
                <a:latin typeface="Arial Hebrew Scholar" charset="-79"/>
                <a:ea typeface="Arial Hebrew Scholar" charset="-79"/>
                <a:cs typeface="Arial Hebrew Scholar" charset="-79"/>
              </a:rPr>
              <a:t>los Usuarios de </a:t>
            </a:r>
            <a:r>
              <a:rPr lang="es-ES_tradnl" sz="4000" b="1" dirty="0" smtClean="0">
                <a:ln w="6350" cap="flat">
                  <a:solidFill>
                    <a:schemeClr val="accent2">
                      <a:lumMod val="75000"/>
                      <a:alpha val="92000"/>
                    </a:schemeClr>
                  </a:solidFill>
                  <a:miter lim="800000"/>
                </a:ln>
                <a:gradFill>
                  <a:gsLst>
                    <a:gs pos="0">
                      <a:schemeClr val="accent2">
                        <a:lumMod val="97000"/>
                      </a:schemeClr>
                    </a:gs>
                    <a:gs pos="48000">
                      <a:schemeClr val="accent2">
                        <a:lumMod val="97000"/>
                        <a:lumOff val="3000"/>
                      </a:schemeClr>
                    </a:gs>
                    <a:gs pos="100000">
                      <a:schemeClr val="accent2">
                        <a:lumMod val="60000"/>
                        <a:lumOff val="40000"/>
                      </a:schemeClr>
                    </a:gs>
                  </a:gsLst>
                  <a:lin ang="5400000" scaled="1"/>
                </a:gradFill>
                <a:latin typeface="Arial Hebrew Scholar" charset="-79"/>
                <a:ea typeface="Arial Hebrew Scholar" charset="-79"/>
                <a:cs typeface="Arial Hebrew Scholar" charset="-79"/>
              </a:rPr>
              <a:t>Twitter</a:t>
            </a:r>
          </a:p>
          <a:p>
            <a:pPr algn="ctr">
              <a:lnSpc>
                <a:spcPct val="150000"/>
              </a:lnSpc>
            </a:pPr>
            <a:r>
              <a:rPr lang="es-ES_tradnl" sz="4000" b="1" dirty="0" smtClean="0">
                <a:ln w="6350" cap="flat">
                  <a:solidFill>
                    <a:schemeClr val="accent2">
                      <a:lumMod val="75000"/>
                      <a:alpha val="92000"/>
                    </a:schemeClr>
                  </a:solidFill>
                  <a:miter lim="800000"/>
                </a:ln>
                <a:gradFill>
                  <a:gsLst>
                    <a:gs pos="0">
                      <a:schemeClr val="accent2">
                        <a:lumMod val="97000"/>
                      </a:schemeClr>
                    </a:gs>
                    <a:gs pos="48000">
                      <a:schemeClr val="accent2">
                        <a:lumMod val="97000"/>
                        <a:lumOff val="3000"/>
                      </a:schemeClr>
                    </a:gs>
                    <a:gs pos="100000">
                      <a:schemeClr val="accent2">
                        <a:lumMod val="60000"/>
                        <a:lumOff val="40000"/>
                      </a:schemeClr>
                    </a:gs>
                  </a:gsLst>
                  <a:lin ang="5400000" scaled="1"/>
                </a:gradFill>
                <a:latin typeface="Arial Hebrew Scholar" charset="-79"/>
                <a:ea typeface="Arial Hebrew Scholar" charset="-79"/>
                <a:cs typeface="Arial Hebrew Scholar" charset="-79"/>
              </a:rPr>
              <a:t> en Temas Políticos</a:t>
            </a:r>
          </a:p>
          <a:p>
            <a:pPr algn="ctr">
              <a:lnSpc>
                <a:spcPct val="150000"/>
              </a:lnSpc>
            </a:pPr>
            <a:endParaRPr lang="es-ES_tradnl" sz="4000" b="1" dirty="0" smtClean="0">
              <a:ln w="6350" cap="flat">
                <a:solidFill>
                  <a:schemeClr val="accent2">
                    <a:lumMod val="75000"/>
                    <a:alpha val="92000"/>
                  </a:schemeClr>
                </a:solidFill>
                <a:miter lim="800000"/>
              </a:ln>
              <a:gradFill>
                <a:gsLst>
                  <a:gs pos="0">
                    <a:schemeClr val="accent2">
                      <a:lumMod val="97000"/>
                    </a:schemeClr>
                  </a:gs>
                  <a:gs pos="48000">
                    <a:schemeClr val="accent2">
                      <a:lumMod val="97000"/>
                      <a:lumOff val="3000"/>
                    </a:schemeClr>
                  </a:gs>
                  <a:gs pos="100000">
                    <a:schemeClr val="accent2">
                      <a:lumMod val="60000"/>
                      <a:lumOff val="40000"/>
                    </a:schemeClr>
                  </a:gs>
                </a:gsLst>
                <a:lin ang="5400000" scaled="1"/>
              </a:gradFill>
              <a:latin typeface="Arial Hebrew Scholar" charset="-79"/>
              <a:ea typeface="Arial Hebrew Scholar" charset="-79"/>
              <a:cs typeface="Arial Hebrew Scholar" charset="-79"/>
            </a:endParaRPr>
          </a:p>
          <a:p>
            <a:pPr algn="ctr">
              <a:lnSpc>
                <a:spcPct val="150000"/>
              </a:lnSpc>
            </a:pPr>
            <a:r>
              <a:rPr lang="es-ES_tradnl" sz="4000" b="1" dirty="0" smtClean="0">
                <a:ln w="6350" cap="flat">
                  <a:solidFill>
                    <a:schemeClr val="accent2">
                      <a:lumMod val="75000"/>
                      <a:alpha val="92000"/>
                    </a:schemeClr>
                  </a:solidFill>
                  <a:miter lim="800000"/>
                </a:ln>
                <a:gradFill>
                  <a:gsLst>
                    <a:gs pos="0">
                      <a:schemeClr val="accent2">
                        <a:lumMod val="97000"/>
                      </a:schemeClr>
                    </a:gs>
                    <a:gs pos="48000">
                      <a:schemeClr val="accent2">
                        <a:lumMod val="97000"/>
                        <a:lumOff val="3000"/>
                      </a:schemeClr>
                    </a:gs>
                    <a:gs pos="100000">
                      <a:schemeClr val="accent2">
                        <a:lumMod val="60000"/>
                        <a:lumOff val="40000"/>
                      </a:schemeClr>
                    </a:gs>
                  </a:gsLst>
                  <a:lin ang="5400000" scaled="1"/>
                </a:gradFill>
                <a:latin typeface="Arial Hebrew Scholar" charset="-79"/>
                <a:ea typeface="Arial Hebrew Scholar" charset="-79"/>
                <a:cs typeface="Arial Hebrew Scholar" charset="-79"/>
              </a:rPr>
              <a:t>CASO DE ESTUDIO</a:t>
            </a:r>
            <a:endParaRPr lang="es-ES_tradnl" sz="4000" b="1" dirty="0">
              <a:ln w="6350" cap="flat">
                <a:solidFill>
                  <a:schemeClr val="accent2">
                    <a:lumMod val="75000"/>
                    <a:alpha val="92000"/>
                  </a:schemeClr>
                </a:solidFill>
                <a:miter lim="800000"/>
              </a:ln>
              <a:gradFill>
                <a:gsLst>
                  <a:gs pos="0">
                    <a:schemeClr val="accent2">
                      <a:lumMod val="97000"/>
                    </a:schemeClr>
                  </a:gs>
                  <a:gs pos="48000">
                    <a:schemeClr val="accent2">
                      <a:lumMod val="97000"/>
                      <a:lumOff val="3000"/>
                    </a:schemeClr>
                  </a:gs>
                  <a:gs pos="100000">
                    <a:schemeClr val="accent2">
                      <a:lumMod val="60000"/>
                      <a:lumOff val="40000"/>
                    </a:schemeClr>
                  </a:gs>
                </a:gsLst>
                <a:lin ang="5400000" scaled="1"/>
              </a:gradFill>
              <a:latin typeface="Arial Hebrew Scholar" charset="-79"/>
              <a:ea typeface="Arial Hebrew Scholar" charset="-79"/>
              <a:cs typeface="Arial Hebrew Scholar" charset="-79"/>
            </a:endParaRPr>
          </a:p>
        </p:txBody>
      </p:sp>
    </p:spTree>
    <p:extLst>
      <p:ext uri="{BB962C8B-B14F-4D97-AF65-F5344CB8AC3E}">
        <p14:creationId xmlns:p14="http://schemas.microsoft.com/office/powerpoint/2010/main" val="128627169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828338" y="6318821"/>
            <a:ext cx="10384146" cy="537621"/>
          </a:xfrm>
        </p:spPr>
        <p:txBody>
          <a:bodyPr/>
          <a:lstStyle/>
          <a:p>
            <a:fld id="{5C8A0B6C-2F0D-9146-B965-5B2E4517E27B}" type="slidenum">
              <a:rPr lang="en-US" sz="1600" smtClean="0"/>
              <a:t>39</a:t>
            </a:fld>
            <a:endParaRPr lang="en-US" sz="1600" dirty="0"/>
          </a:p>
        </p:txBody>
      </p:sp>
      <p:sp>
        <p:nvSpPr>
          <p:cNvPr id="6" name="Título 1"/>
          <p:cNvSpPr txBox="1">
            <a:spLocks/>
          </p:cNvSpPr>
          <p:nvPr/>
        </p:nvSpPr>
        <p:spPr>
          <a:xfrm>
            <a:off x="498070" y="489857"/>
            <a:ext cx="11022536" cy="1315038"/>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000" dirty="0" smtClean="0"/>
              <a:t>Data </a:t>
            </a:r>
            <a:r>
              <a:rPr lang="es-ES" sz="4000" dirty="0" err="1" smtClean="0"/>
              <a:t>Mining</a:t>
            </a:r>
            <a:r>
              <a:rPr lang="es-ES" sz="4000" dirty="0" smtClean="0"/>
              <a:t> y Big Data en la práctica</a:t>
            </a:r>
            <a:endParaRPr lang="es-ES_tradnl" sz="4000" b="1" dirty="0"/>
          </a:p>
        </p:txBody>
      </p:sp>
      <p:sp>
        <p:nvSpPr>
          <p:cNvPr id="7" name="Marcador de contenido 2"/>
          <p:cNvSpPr txBox="1">
            <a:spLocks/>
          </p:cNvSpPr>
          <p:nvPr/>
        </p:nvSpPr>
        <p:spPr>
          <a:xfrm>
            <a:off x="498070" y="2008413"/>
            <a:ext cx="6137527" cy="3860679"/>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charset="2"/>
              <a:buChar char="§"/>
            </a:pPr>
            <a:r>
              <a:rPr lang="en-US" sz="2800" dirty="0" smtClean="0"/>
              <a:t> </a:t>
            </a:r>
            <a:r>
              <a:rPr lang="en-US" sz="2800" dirty="0" err="1" smtClean="0"/>
              <a:t>Ciudadan</a:t>
            </a:r>
            <a:r>
              <a:rPr lang="es-ES" sz="2800" dirty="0" err="1" smtClean="0"/>
              <a:t>ía</a:t>
            </a:r>
            <a:r>
              <a:rPr lang="es-ES" sz="2800" dirty="0" smtClean="0"/>
              <a:t> </a:t>
            </a:r>
            <a:r>
              <a:rPr lang="en-US" sz="2800" dirty="0" smtClean="0"/>
              <a:t>Digital en </a:t>
            </a:r>
            <a:r>
              <a:rPr lang="en-US" sz="2800" dirty="0" err="1" smtClean="0"/>
              <a:t>las</a:t>
            </a:r>
            <a:r>
              <a:rPr lang="en-US" sz="2800" dirty="0" smtClean="0"/>
              <a:t> </a:t>
            </a:r>
            <a:r>
              <a:rPr lang="en-US" sz="2800" dirty="0" err="1" smtClean="0"/>
              <a:t>Redes</a:t>
            </a:r>
            <a:r>
              <a:rPr lang="en-US" sz="2800" dirty="0" smtClean="0"/>
              <a:t> </a:t>
            </a:r>
            <a:r>
              <a:rPr lang="en-US" sz="2800" dirty="0" err="1" smtClean="0"/>
              <a:t>Sociales</a:t>
            </a:r>
            <a:endParaRPr lang="en-US" sz="2800" dirty="0" smtClean="0"/>
          </a:p>
          <a:p>
            <a:pPr>
              <a:buFont typeface="Wingdings" charset="2"/>
              <a:buChar char="§"/>
            </a:pPr>
            <a:r>
              <a:rPr lang="en-US" sz="2800" dirty="0" smtClean="0"/>
              <a:t> </a:t>
            </a:r>
            <a:r>
              <a:rPr lang="en-US" sz="2800" dirty="0" err="1" smtClean="0"/>
              <a:t>Modelamiento</a:t>
            </a:r>
            <a:r>
              <a:rPr lang="en-US" sz="2800" dirty="0" smtClean="0"/>
              <a:t> de </a:t>
            </a:r>
            <a:r>
              <a:rPr lang="en-US" sz="2800" dirty="0" err="1" smtClean="0"/>
              <a:t>las</a:t>
            </a:r>
            <a:r>
              <a:rPr lang="en-US" sz="2800" dirty="0" smtClean="0"/>
              <a:t> </a:t>
            </a:r>
            <a:r>
              <a:rPr lang="en-US" sz="2800" dirty="0" err="1" smtClean="0"/>
              <a:t>tendencias</a:t>
            </a:r>
            <a:r>
              <a:rPr lang="en-US" sz="2800" dirty="0" smtClean="0"/>
              <a:t> pol</a:t>
            </a:r>
            <a:r>
              <a:rPr lang="es-ES" sz="2800" dirty="0" err="1" smtClean="0"/>
              <a:t>íticas</a:t>
            </a:r>
            <a:r>
              <a:rPr lang="es-ES" sz="2800" dirty="0" smtClean="0"/>
              <a:t> de los usuarios de Twitter</a:t>
            </a:r>
          </a:p>
          <a:p>
            <a:pPr>
              <a:buFont typeface="Wingdings" charset="2"/>
              <a:buChar char="§"/>
            </a:pPr>
            <a:r>
              <a:rPr lang="es-ES" sz="2800" dirty="0" smtClean="0"/>
              <a:t> Mal uso de hashtags relacionados a temas políticos</a:t>
            </a:r>
          </a:p>
          <a:p>
            <a:pPr>
              <a:buFont typeface="Wingdings" charset="2"/>
              <a:buChar char="§"/>
            </a:pPr>
            <a:r>
              <a:rPr lang="es-ES" sz="2800" dirty="0" smtClean="0"/>
              <a:t>Mujeres en la política: Argentina, elecciones 2017</a:t>
            </a: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9413" y="1001551"/>
            <a:ext cx="4280028" cy="4868822"/>
          </a:xfrm>
          <a:prstGeom prst="rect">
            <a:avLst/>
          </a:prstGeom>
        </p:spPr>
      </p:pic>
    </p:spTree>
    <p:extLst>
      <p:ext uri="{BB962C8B-B14F-4D97-AF65-F5344CB8AC3E}">
        <p14:creationId xmlns:p14="http://schemas.microsoft.com/office/powerpoint/2010/main" val="12453763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ctr"/>
            <a:r>
              <a:rPr lang="es-AR" sz="4400" b="1" dirty="0">
                <a:solidFill>
                  <a:srgbClr val="000000"/>
                </a:solidFill>
                <a:latin typeface="Arial Narrow" charset="0"/>
              </a:rPr>
              <a:t>MODULO </a:t>
            </a:r>
            <a:r>
              <a:rPr lang="es-AR" sz="4400" b="1" dirty="0" smtClean="0">
                <a:solidFill>
                  <a:srgbClr val="000000"/>
                </a:solidFill>
                <a:latin typeface="Arial Narrow" charset="0"/>
              </a:rPr>
              <a:t>7</a:t>
            </a:r>
            <a:br>
              <a:rPr lang="es-AR" sz="4400" b="1" dirty="0" smtClean="0">
                <a:solidFill>
                  <a:srgbClr val="000000"/>
                </a:solidFill>
                <a:latin typeface="Arial Narrow" charset="0"/>
              </a:rPr>
            </a:br>
            <a:r>
              <a:rPr lang="es-AR" sz="4400" b="1" dirty="0">
                <a:solidFill>
                  <a:srgbClr val="000000"/>
                </a:solidFill>
                <a:latin typeface="Arial Narrow" charset="0"/>
              </a:rPr>
              <a:t/>
            </a:r>
            <a:br>
              <a:rPr lang="es-AR" sz="4400" b="1" dirty="0">
                <a:solidFill>
                  <a:srgbClr val="000000"/>
                </a:solidFill>
                <a:latin typeface="Arial Narrow" charset="0"/>
              </a:rPr>
            </a:br>
            <a:r>
              <a:rPr lang="es-AR" sz="4400" dirty="0" smtClean="0">
                <a:solidFill>
                  <a:srgbClr val="000000"/>
                </a:solidFill>
                <a:latin typeface="Arial Narrow" charset="0"/>
              </a:rPr>
              <a:t>Las </a:t>
            </a:r>
            <a:r>
              <a:rPr lang="es-AR" sz="4400" dirty="0">
                <a:solidFill>
                  <a:srgbClr val="000000"/>
                </a:solidFill>
                <a:latin typeface="Arial Narrow" charset="0"/>
              </a:rPr>
              <a:t>redes sociales y Social Media Data </a:t>
            </a:r>
            <a:r>
              <a:rPr lang="es-AR" sz="4400" dirty="0" smtClean="0">
                <a:solidFill>
                  <a:srgbClr val="000000"/>
                </a:solidFill>
                <a:latin typeface="Arial Narrow" charset="0"/>
              </a:rPr>
              <a:t>Mining</a:t>
            </a:r>
            <a:endParaRPr lang="es-ES_tradnl" sz="4400" b="1" dirty="0">
              <a:solidFill>
                <a:srgbClr val="000000"/>
              </a:solidFill>
              <a:latin typeface="Arial Narrow" charset="0"/>
            </a:endParaRPr>
          </a:p>
        </p:txBody>
      </p:sp>
      <p:sp>
        <p:nvSpPr>
          <p:cNvPr id="3" name="CuadroTexto 2"/>
          <p:cNvSpPr txBox="1"/>
          <p:nvPr/>
        </p:nvSpPr>
        <p:spPr>
          <a:xfrm>
            <a:off x="1097280" y="6404562"/>
            <a:ext cx="4921347" cy="400110"/>
          </a:xfrm>
          <a:prstGeom prst="rect">
            <a:avLst/>
          </a:prstGeom>
          <a:noFill/>
        </p:spPr>
        <p:txBody>
          <a:bodyPr wrap="none" rtlCol="0">
            <a:spAutoFit/>
          </a:bodyPr>
          <a:lstStyle/>
          <a:p>
            <a:r>
              <a:rPr lang="es-ES" sz="2000" b="1" dirty="0">
                <a:solidFill>
                  <a:schemeClr val="bg1"/>
                </a:solidFill>
              </a:rPr>
              <a:t>Análisis de Datos en la </a:t>
            </a:r>
            <a:r>
              <a:rPr lang="es-ES" sz="2000" b="1" dirty="0" smtClean="0">
                <a:solidFill>
                  <a:schemeClr val="bg1"/>
                </a:solidFill>
              </a:rPr>
              <a:t>Comunicación </a:t>
            </a:r>
            <a:r>
              <a:rPr lang="es-ES" sz="2000" b="1" dirty="0">
                <a:solidFill>
                  <a:schemeClr val="bg1"/>
                </a:solidFill>
              </a:rPr>
              <a:t>D</a:t>
            </a:r>
            <a:r>
              <a:rPr lang="es-ES" sz="2000" b="1" dirty="0" smtClean="0">
                <a:solidFill>
                  <a:schemeClr val="bg1"/>
                </a:solidFill>
              </a:rPr>
              <a:t>igital</a:t>
            </a:r>
            <a:r>
              <a:rPr lang="es-ES_tradnl" sz="2000" dirty="0" smtClean="0">
                <a:solidFill>
                  <a:schemeClr val="bg1"/>
                </a:solidFill>
              </a:rPr>
              <a:t> </a:t>
            </a:r>
            <a:endParaRPr lang="en-US" sz="2000" dirty="0">
              <a:solidFill>
                <a:schemeClr val="bg1"/>
              </a:solidFill>
            </a:endParaRPr>
          </a:p>
        </p:txBody>
      </p:sp>
    </p:spTree>
    <p:extLst>
      <p:ext uri="{BB962C8B-B14F-4D97-AF65-F5344CB8AC3E}">
        <p14:creationId xmlns:p14="http://schemas.microsoft.com/office/powerpoint/2010/main" val="75262471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594359"/>
            <a:ext cx="3200400" cy="1410016"/>
          </a:xfrm>
        </p:spPr>
        <p:txBody>
          <a:bodyPr/>
          <a:lstStyle/>
          <a:p>
            <a:r>
              <a:rPr lang="en-US" dirty="0" smtClean="0"/>
              <a:t>RESEARCH QUESTIONS</a:t>
            </a:r>
            <a:endParaRPr lang="en-US" dirty="0"/>
          </a:p>
        </p:txBody>
      </p:sp>
      <p:sp>
        <p:nvSpPr>
          <p:cNvPr id="4" name="Marcador de texto 3"/>
          <p:cNvSpPr>
            <a:spLocks noGrp="1"/>
          </p:cNvSpPr>
          <p:nvPr>
            <p:ph type="body" sz="half" idx="2"/>
          </p:nvPr>
        </p:nvSpPr>
        <p:spPr>
          <a:xfrm>
            <a:off x="244929" y="2671446"/>
            <a:ext cx="3412671" cy="3804963"/>
          </a:xfrm>
        </p:spPr>
        <p:txBody>
          <a:bodyPr>
            <a:noAutofit/>
          </a:bodyPr>
          <a:lstStyle/>
          <a:p>
            <a:r>
              <a:rPr lang="es-ES_tradnl" sz="2000" dirty="0" smtClean="0"/>
              <a:t>Q1. ¿Es posible cuantificar el nivel de interés de un usuario en  temas políticos?</a:t>
            </a:r>
          </a:p>
          <a:p>
            <a:r>
              <a:rPr lang="es-ES_tradnl" sz="2000" dirty="0" smtClean="0"/>
              <a:t>Q2. El grado de interés de un usuario en la política está positivamente correlacionado con el de sus amigos?</a:t>
            </a:r>
            <a:endParaRPr lang="es-ES_tradnl" sz="2000" dirty="0"/>
          </a:p>
        </p:txBody>
      </p:sp>
      <p:sp>
        <p:nvSpPr>
          <p:cNvPr id="3" name="Marcador de número de diapositiva 2"/>
          <p:cNvSpPr>
            <a:spLocks noGrp="1"/>
          </p:cNvSpPr>
          <p:nvPr>
            <p:ph type="sldNum" sz="quarter" idx="12"/>
          </p:nvPr>
        </p:nvSpPr>
        <p:spPr>
          <a:xfrm>
            <a:off x="3923606" y="6476410"/>
            <a:ext cx="7322127" cy="365125"/>
          </a:xfrm>
        </p:spPr>
        <p:txBody>
          <a:bodyPr/>
          <a:lstStyle/>
          <a:p>
            <a:pPr marL="0" lvl="1" algn="r"/>
            <a:fld id="{D57F1E4F-1CFF-5643-939E-217C01CDF565}" type="slidenum">
              <a:rPr lang="en-US" sz="1600" smtClean="0"/>
              <a:pPr marL="0" lvl="1" algn="r"/>
              <a:t>40</a:t>
            </a:fld>
            <a:endParaRPr lang="en-US" sz="1600" dirty="0"/>
          </a:p>
        </p:txBody>
      </p:sp>
      <p:sp>
        <p:nvSpPr>
          <p:cNvPr id="11" name="Llamada de flecha hacia abajo 10"/>
          <p:cNvSpPr/>
          <p:nvPr/>
        </p:nvSpPr>
        <p:spPr>
          <a:xfrm>
            <a:off x="7125204" y="1090432"/>
            <a:ext cx="2049260" cy="2179711"/>
          </a:xfrm>
          <a:prstGeom prst="downArrowCallout">
            <a:avLst/>
          </a:prstGeom>
          <a:solidFill>
            <a:schemeClr val="accent2"/>
          </a:solidFill>
          <a:effectLst>
            <a:outerShdw blurRad="419100" dist="50800" dir="5400000" algn="ctr" rotWithShape="0">
              <a:schemeClr val="accent2">
                <a:lumMod val="40000"/>
                <a:lumOff val="60000"/>
              </a:schemeClr>
            </a:outerShdw>
            <a:softEdge rad="12700"/>
          </a:effectLst>
          <a:scene3d>
            <a:camera prst="orthographicFront"/>
            <a:lightRig rig="threePt" dir="t"/>
          </a:scene3d>
          <a:sp3d>
            <a:bevelT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ángulo 26"/>
          <p:cNvSpPr/>
          <p:nvPr/>
        </p:nvSpPr>
        <p:spPr>
          <a:xfrm>
            <a:off x="7619624" y="1573488"/>
            <a:ext cx="1060420" cy="430887"/>
          </a:xfrm>
          <a:prstGeom prst="rect">
            <a:avLst/>
          </a:prstGeom>
          <a:noFill/>
        </p:spPr>
        <p:txBody>
          <a:bodyPr wrap="none" lIns="91440" tIns="45720" rIns="91440" bIns="45720">
            <a:spAutoFit/>
          </a:bodyPr>
          <a:lstStyle/>
          <a:p>
            <a:pPr algn="ctr"/>
            <a:r>
              <a:rPr lang="es-ES" sz="2200" b="1" cap="none" spc="0" dirty="0" smtClean="0">
                <a:ln w="6600">
                  <a:solidFill>
                    <a:schemeClr val="bg1"/>
                  </a:solidFill>
                  <a:prstDash val="solid"/>
                </a:ln>
                <a:solidFill>
                  <a:schemeClr val="bg1">
                    <a:lumMod val="75000"/>
                  </a:schemeClr>
                </a:solidFill>
                <a:effectLst>
                  <a:outerShdw dist="38100" dir="2700000" algn="tl" rotWithShape="0">
                    <a:schemeClr val="accent2"/>
                  </a:outerShdw>
                </a:effectLst>
              </a:rPr>
              <a:t>Política</a:t>
            </a:r>
            <a:endParaRPr lang="es-ES" sz="2200" b="1" cap="none" spc="0" dirty="0">
              <a:ln w="6600">
                <a:solidFill>
                  <a:schemeClr val="bg1"/>
                </a:solidFill>
                <a:prstDash val="solid"/>
              </a:ln>
              <a:solidFill>
                <a:schemeClr val="bg1">
                  <a:lumMod val="75000"/>
                </a:schemeClr>
              </a:solidFill>
              <a:effectLst>
                <a:outerShdw dist="38100" dir="2700000" algn="tl" rotWithShape="0">
                  <a:schemeClr val="accent2"/>
                </a:outerShdw>
              </a:effectLst>
            </a:endParaRPr>
          </a:p>
        </p:txBody>
      </p:sp>
      <p:pic>
        <p:nvPicPr>
          <p:cNvPr id="32" name="Imagen 31"/>
          <p:cNvPicPr>
            <a:picLocks noChangeAspect="1"/>
          </p:cNvPicPr>
          <p:nvPr/>
        </p:nvPicPr>
        <p:blipFill rotWithShape="1">
          <a:blip r:embed="rId3"/>
          <a:srcRect l="49217"/>
          <a:stretch/>
        </p:blipFill>
        <p:spPr>
          <a:xfrm>
            <a:off x="7155527" y="3314232"/>
            <a:ext cx="2050790" cy="1942494"/>
          </a:xfrm>
          <a:prstGeom prst="rect">
            <a:avLst/>
          </a:prstGeom>
        </p:spPr>
      </p:pic>
      <p:pic>
        <p:nvPicPr>
          <p:cNvPr id="33" name="Imagen 32"/>
          <p:cNvPicPr>
            <a:picLocks noChangeAspect="1"/>
          </p:cNvPicPr>
          <p:nvPr/>
        </p:nvPicPr>
        <p:blipFill rotWithShape="1">
          <a:blip r:embed="rId3"/>
          <a:srcRect r="51582"/>
          <a:stretch/>
        </p:blipFill>
        <p:spPr>
          <a:xfrm>
            <a:off x="4613780" y="3349697"/>
            <a:ext cx="1883870" cy="1871564"/>
          </a:xfrm>
          <a:prstGeom prst="rect">
            <a:avLst/>
          </a:prstGeom>
        </p:spPr>
      </p:pic>
      <p:sp>
        <p:nvSpPr>
          <p:cNvPr id="34" name="Llamada de flecha hacia abajo 33"/>
          <p:cNvSpPr/>
          <p:nvPr/>
        </p:nvSpPr>
        <p:spPr>
          <a:xfrm>
            <a:off x="4429700" y="1090432"/>
            <a:ext cx="2252030" cy="2173046"/>
          </a:xfrm>
          <a:prstGeom prst="downArrowCallout">
            <a:avLst/>
          </a:prstGeom>
          <a:solidFill>
            <a:schemeClr val="accent2"/>
          </a:solidFill>
          <a:effectLst>
            <a:outerShdw blurRad="419100" dist="50800" dir="5400000" algn="ctr" rotWithShape="0">
              <a:schemeClr val="accent2">
                <a:lumMod val="40000"/>
                <a:lumOff val="60000"/>
              </a:schemeClr>
            </a:outerShdw>
            <a:softEdge rad="12700"/>
          </a:effectLst>
          <a:scene3d>
            <a:camera prst="orthographicFront"/>
            <a:lightRig rig="threePt" dir="t"/>
          </a:scene3d>
          <a:sp3d>
            <a:bevelT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ángulo 36"/>
          <p:cNvSpPr/>
          <p:nvPr/>
        </p:nvSpPr>
        <p:spPr>
          <a:xfrm>
            <a:off x="4340344" y="1253625"/>
            <a:ext cx="2327087" cy="923330"/>
          </a:xfrm>
          <a:prstGeom prst="rect">
            <a:avLst/>
          </a:prstGeom>
          <a:noFill/>
        </p:spPr>
        <p:txBody>
          <a:bodyPr wrap="square" lIns="91440" tIns="45720" rIns="91440" bIns="45720">
            <a:spAutoFit/>
          </a:bodyPr>
          <a:lstStyle/>
          <a:p>
            <a:pPr algn="ctr"/>
            <a:r>
              <a:rPr lang="es-ES" sz="5400" b="1" cap="none" spc="0" dirty="0" smtClean="0">
                <a:ln w="6600">
                  <a:solidFill>
                    <a:schemeClr val="bg1"/>
                  </a:solidFill>
                  <a:prstDash val="solid"/>
                </a:ln>
                <a:solidFill>
                  <a:schemeClr val="bg1">
                    <a:lumMod val="75000"/>
                  </a:schemeClr>
                </a:solidFill>
                <a:effectLst>
                  <a:outerShdw dist="38100" dir="2700000" algn="tl" rotWithShape="0">
                    <a:schemeClr val="accent2"/>
                  </a:outerShdw>
                </a:effectLst>
              </a:rPr>
              <a:t>Política</a:t>
            </a:r>
            <a:endParaRPr lang="es-ES" sz="5400" b="1" cap="none" spc="0" dirty="0">
              <a:ln w="6600">
                <a:solidFill>
                  <a:schemeClr val="bg1"/>
                </a:solidFill>
                <a:prstDash val="solid"/>
              </a:ln>
              <a:solidFill>
                <a:schemeClr val="bg1">
                  <a:lumMod val="75000"/>
                </a:schemeClr>
              </a:solidFill>
              <a:effectLst>
                <a:outerShdw dist="38100" dir="2700000" algn="tl" rotWithShape="0">
                  <a:schemeClr val="accent2"/>
                </a:outerShdw>
              </a:effectLst>
            </a:endParaRPr>
          </a:p>
        </p:txBody>
      </p:sp>
      <p:sp>
        <p:nvSpPr>
          <p:cNvPr id="5" name="CuadroTexto 4"/>
          <p:cNvSpPr txBox="1"/>
          <p:nvPr/>
        </p:nvSpPr>
        <p:spPr>
          <a:xfrm>
            <a:off x="4286042" y="249928"/>
            <a:ext cx="7789761" cy="415498"/>
          </a:xfrm>
          <a:prstGeom prst="rect">
            <a:avLst/>
          </a:prstGeom>
          <a:noFill/>
        </p:spPr>
        <p:txBody>
          <a:bodyPr wrap="none" rtlCol="0">
            <a:spAutoFit/>
          </a:bodyPr>
          <a:lstStyle/>
          <a:p>
            <a:r>
              <a:rPr lang="en-US" sz="2100" dirty="0" smtClean="0"/>
              <a:t>Aim: Measuring</a:t>
            </a:r>
            <a:r>
              <a:rPr lang="en-US" sz="2100" dirty="0"/>
              <a:t> </a:t>
            </a:r>
            <a:r>
              <a:rPr lang="en-US" sz="2100" dirty="0" smtClean="0"/>
              <a:t>the </a:t>
            </a:r>
            <a:r>
              <a:rPr lang="en-US" sz="2100" dirty="0"/>
              <a:t>“degree of interest in politics” (</a:t>
            </a:r>
            <a:r>
              <a:rPr lang="en-US" sz="2100" dirty="0" err="1"/>
              <a:t>DoIP</a:t>
            </a:r>
            <a:r>
              <a:rPr lang="en-US" sz="2100" dirty="0"/>
              <a:t>) of tweeters.</a:t>
            </a:r>
          </a:p>
        </p:txBody>
      </p:sp>
      <p:sp>
        <p:nvSpPr>
          <p:cNvPr id="24" name="Llamada de flecha hacia abajo 23"/>
          <p:cNvSpPr/>
          <p:nvPr/>
        </p:nvSpPr>
        <p:spPr>
          <a:xfrm>
            <a:off x="9677264" y="1066644"/>
            <a:ext cx="2049260" cy="2179711"/>
          </a:xfrm>
          <a:prstGeom prst="downArrowCallout">
            <a:avLst/>
          </a:prstGeom>
          <a:solidFill>
            <a:schemeClr val="accent2"/>
          </a:solidFill>
          <a:effectLst>
            <a:outerShdw blurRad="419100" dist="50800" dir="5400000" algn="ctr" rotWithShape="0">
              <a:schemeClr val="accent2">
                <a:lumMod val="40000"/>
                <a:lumOff val="60000"/>
              </a:schemeClr>
            </a:outerShdw>
            <a:softEdge rad="12700"/>
          </a:effectLst>
          <a:scene3d>
            <a:camera prst="orthographicFront"/>
            <a:lightRig rig="threePt" dir="t"/>
          </a:scene3d>
          <a:sp3d>
            <a:bevelT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ángulo 41"/>
          <p:cNvSpPr/>
          <p:nvPr/>
        </p:nvSpPr>
        <p:spPr>
          <a:xfrm>
            <a:off x="10007623" y="1556366"/>
            <a:ext cx="1456874" cy="584775"/>
          </a:xfrm>
          <a:prstGeom prst="rect">
            <a:avLst/>
          </a:prstGeom>
          <a:noFill/>
        </p:spPr>
        <p:txBody>
          <a:bodyPr wrap="none" lIns="91440" tIns="45720" rIns="91440" bIns="45720">
            <a:spAutoFit/>
          </a:bodyPr>
          <a:lstStyle/>
          <a:p>
            <a:pPr algn="ctr"/>
            <a:r>
              <a:rPr lang="es-ES" sz="3200" b="1" cap="none" spc="0" dirty="0" smtClean="0">
                <a:ln w="6600">
                  <a:solidFill>
                    <a:schemeClr val="bg1"/>
                  </a:solidFill>
                  <a:prstDash val="solid"/>
                </a:ln>
                <a:solidFill>
                  <a:schemeClr val="bg1">
                    <a:lumMod val="75000"/>
                  </a:schemeClr>
                </a:solidFill>
                <a:effectLst>
                  <a:outerShdw dist="38100" dir="2700000" algn="tl" rotWithShape="0">
                    <a:schemeClr val="accent2"/>
                  </a:outerShdw>
                </a:effectLst>
              </a:rPr>
              <a:t>Política</a:t>
            </a:r>
            <a:endParaRPr lang="es-ES" sz="3200" b="1" cap="none" spc="0" dirty="0">
              <a:ln w="6600">
                <a:solidFill>
                  <a:schemeClr val="bg1"/>
                </a:solidFill>
                <a:prstDash val="solid"/>
              </a:ln>
              <a:solidFill>
                <a:schemeClr val="bg1">
                  <a:lumMod val="75000"/>
                </a:schemeClr>
              </a:solidFill>
              <a:effectLst>
                <a:outerShdw dist="38100" dir="2700000" algn="tl" rotWithShape="0">
                  <a:schemeClr val="accent2"/>
                </a:outerShdw>
              </a:effectLst>
            </a:endParaRPr>
          </a:p>
        </p:txBody>
      </p:sp>
      <p:sp>
        <p:nvSpPr>
          <p:cNvPr id="43" name="CuadroTexto 42"/>
          <p:cNvSpPr txBox="1"/>
          <p:nvPr/>
        </p:nvSpPr>
        <p:spPr>
          <a:xfrm>
            <a:off x="4429700" y="5511820"/>
            <a:ext cx="6437596" cy="461665"/>
          </a:xfrm>
          <a:prstGeom prst="rect">
            <a:avLst/>
          </a:prstGeom>
          <a:noFill/>
        </p:spPr>
        <p:txBody>
          <a:bodyPr wrap="none" rtlCol="0">
            <a:spAutoFit/>
          </a:bodyPr>
          <a:lstStyle/>
          <a:p>
            <a:r>
              <a:rPr lang="es-ES_tradnl" sz="2400" dirty="0" smtClean="0"/>
              <a:t>¿Cuán interesados en la política están tus amigos?</a:t>
            </a:r>
          </a:p>
        </p:txBody>
      </p:sp>
      <p:pic>
        <p:nvPicPr>
          <p:cNvPr id="16" name="Imagen 15"/>
          <p:cNvPicPr>
            <a:picLocks noChangeAspect="1"/>
          </p:cNvPicPr>
          <p:nvPr/>
        </p:nvPicPr>
        <p:blipFill rotWithShape="1">
          <a:blip r:embed="rId4"/>
          <a:srcRect r="51582"/>
          <a:stretch/>
        </p:blipFill>
        <p:spPr>
          <a:xfrm>
            <a:off x="9759959" y="3314232"/>
            <a:ext cx="1883870" cy="1871564"/>
          </a:xfrm>
          <a:prstGeom prst="rect">
            <a:avLst/>
          </a:prstGeom>
        </p:spPr>
      </p:pic>
    </p:spTree>
    <p:extLst>
      <p:ext uri="{BB962C8B-B14F-4D97-AF65-F5344CB8AC3E}">
        <p14:creationId xmlns:p14="http://schemas.microsoft.com/office/powerpoint/2010/main" val="3060133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DAA05B03-6302-477D-9F50-2CF42C5E6F01}"/>
              </a:ext>
            </a:extLst>
          </p:cNvPr>
          <p:cNvSpPr>
            <a:spLocks noGrp="1"/>
          </p:cNvSpPr>
          <p:nvPr>
            <p:ph type="title"/>
          </p:nvPr>
        </p:nvSpPr>
        <p:spPr>
          <a:xfrm>
            <a:off x="1069848" y="484632"/>
            <a:ext cx="10058400" cy="1215831"/>
          </a:xfrm>
        </p:spPr>
        <p:txBody>
          <a:bodyPr>
            <a:normAutofit fontScale="90000"/>
          </a:bodyPr>
          <a:lstStyle/>
          <a:p>
            <a:r>
              <a:rPr lang="es-ES_tradnl" sz="3800" dirty="0" smtClean="0"/>
              <a:t>Introducción: Grado de Interés de un Usuario en la Política </a:t>
            </a:r>
            <a:br>
              <a:rPr lang="es-ES_tradnl" sz="3800" dirty="0" smtClean="0"/>
            </a:br>
            <a:r>
              <a:rPr lang="es-ES_tradnl" sz="3800" dirty="0" smtClean="0"/>
              <a:t>                          </a:t>
            </a:r>
            <a:r>
              <a:rPr lang="es-ES_tradnl" sz="3800" dirty="0" err="1" smtClean="0"/>
              <a:t>Degree</a:t>
            </a:r>
            <a:r>
              <a:rPr lang="es-ES_tradnl" sz="3800" dirty="0" smtClean="0"/>
              <a:t> of </a:t>
            </a:r>
            <a:r>
              <a:rPr lang="es-ES_tradnl" sz="3800" dirty="0" err="1" smtClean="0"/>
              <a:t>Interest</a:t>
            </a:r>
            <a:r>
              <a:rPr lang="es-ES_tradnl" sz="3800" dirty="0" smtClean="0"/>
              <a:t> in </a:t>
            </a:r>
            <a:r>
              <a:rPr lang="es-ES_tradnl" sz="3800" dirty="0" err="1" smtClean="0"/>
              <a:t>Politics</a:t>
            </a:r>
            <a:r>
              <a:rPr lang="es-ES_tradnl" sz="3800" dirty="0" smtClean="0"/>
              <a:t> of a </a:t>
            </a:r>
            <a:r>
              <a:rPr lang="es-ES_tradnl" sz="3600" dirty="0" err="1" smtClean="0"/>
              <a:t>user</a:t>
            </a:r>
            <a:r>
              <a:rPr lang="es-ES_tradnl" sz="3800" dirty="0" smtClean="0"/>
              <a:t> </a:t>
            </a:r>
            <a:r>
              <a:rPr lang="es-ES_tradnl" sz="3800" b="1" dirty="0" smtClean="0"/>
              <a:t>“</a:t>
            </a:r>
            <a:r>
              <a:rPr lang="es-ES_tradnl" sz="3800" b="1" dirty="0" err="1" smtClean="0"/>
              <a:t>DoIP</a:t>
            </a:r>
            <a:r>
              <a:rPr lang="es-ES_tradnl" sz="3800" b="1" dirty="0" smtClean="0"/>
              <a:t>” </a:t>
            </a:r>
            <a:endParaRPr lang="es-ES_tradnl" sz="3800" b="1" dirty="0"/>
          </a:p>
        </p:txBody>
      </p:sp>
      <p:sp>
        <p:nvSpPr>
          <p:cNvPr id="3" name="Marcador de contenido 2">
            <a:extLst>
              <a:ext uri="{FF2B5EF4-FFF2-40B4-BE49-F238E27FC236}">
                <a16:creationId xmlns="" xmlns:a16="http://schemas.microsoft.com/office/drawing/2014/main" id="{A9F671C4-70E3-47FD-A8CF-69329E4144A1}"/>
              </a:ext>
            </a:extLst>
          </p:cNvPr>
          <p:cNvSpPr>
            <a:spLocks noGrp="1"/>
          </p:cNvSpPr>
          <p:nvPr>
            <p:ph idx="1"/>
          </p:nvPr>
        </p:nvSpPr>
        <p:spPr>
          <a:xfrm>
            <a:off x="1069848" y="1926771"/>
            <a:ext cx="10360152" cy="4041213"/>
          </a:xfrm>
        </p:spPr>
        <p:txBody>
          <a:bodyPr>
            <a:noAutofit/>
          </a:bodyPr>
          <a:lstStyle/>
          <a:p>
            <a:pPr>
              <a:lnSpc>
                <a:spcPct val="100000"/>
              </a:lnSpc>
              <a:spcBef>
                <a:spcPts val="0"/>
              </a:spcBef>
              <a:spcAft>
                <a:spcPts val="0"/>
              </a:spcAft>
            </a:pPr>
            <a:endParaRPr lang="es-ES_tradnl" sz="2400" dirty="0" smtClean="0">
              <a:ea typeface="Helvetica" charset="0"/>
              <a:cs typeface="Helvetica" charset="0"/>
            </a:endParaRPr>
          </a:p>
          <a:p>
            <a:pPr>
              <a:lnSpc>
                <a:spcPct val="100000"/>
              </a:lnSpc>
              <a:spcBef>
                <a:spcPts val="0"/>
              </a:spcBef>
              <a:spcAft>
                <a:spcPts val="0"/>
              </a:spcAft>
            </a:pPr>
            <a:r>
              <a:rPr lang="es-ES_tradnl" sz="2400" dirty="0" smtClean="0">
                <a:ea typeface="Helvetica" charset="0"/>
                <a:cs typeface="Helvetica" charset="0"/>
              </a:rPr>
              <a:t>Dificultad para definir su interés</a:t>
            </a:r>
          </a:p>
          <a:p>
            <a:pPr lvl="1">
              <a:lnSpc>
                <a:spcPct val="100000"/>
              </a:lnSpc>
              <a:spcBef>
                <a:spcPts val="0"/>
              </a:spcBef>
              <a:spcAft>
                <a:spcPts val="0"/>
              </a:spcAft>
            </a:pPr>
            <a:r>
              <a:rPr lang="es-ES_tradnl" sz="2400" dirty="0" smtClean="0">
                <a:ea typeface="Helvetica" charset="0"/>
                <a:cs typeface="Helvetica" charset="0"/>
              </a:rPr>
              <a:t>La cantidad de contenido publicado cada segundo </a:t>
            </a:r>
          </a:p>
          <a:p>
            <a:pPr lvl="1">
              <a:lnSpc>
                <a:spcPct val="100000"/>
              </a:lnSpc>
              <a:spcBef>
                <a:spcPts val="0"/>
              </a:spcBef>
              <a:spcAft>
                <a:spcPts val="0"/>
              </a:spcAft>
            </a:pPr>
            <a:r>
              <a:rPr lang="es-ES_tradnl" sz="2400" dirty="0" smtClean="0">
                <a:ea typeface="Helvetica" charset="0"/>
                <a:cs typeface="Helvetica" charset="0"/>
              </a:rPr>
              <a:t>Los enlaces dinámicos entre usuarios</a:t>
            </a:r>
          </a:p>
          <a:p>
            <a:pPr lvl="1">
              <a:lnSpc>
                <a:spcPct val="100000"/>
              </a:lnSpc>
              <a:spcBef>
                <a:spcPts val="0"/>
              </a:spcBef>
              <a:spcAft>
                <a:spcPts val="0"/>
              </a:spcAft>
            </a:pPr>
            <a:r>
              <a:rPr lang="es-ES_tradnl" sz="2400" dirty="0" smtClean="0">
                <a:ea typeface="Helvetica" charset="0"/>
                <a:cs typeface="Helvetica" charset="0"/>
              </a:rPr>
              <a:t>Amplios propósitos o naturaleza de Twitter</a:t>
            </a:r>
          </a:p>
          <a:p>
            <a:pPr lvl="1">
              <a:lnSpc>
                <a:spcPct val="100000"/>
              </a:lnSpc>
              <a:spcBef>
                <a:spcPts val="0"/>
              </a:spcBef>
              <a:spcAft>
                <a:spcPts val="0"/>
              </a:spcAft>
            </a:pPr>
            <a:endParaRPr lang="es-ES_tradnl" sz="2400" dirty="0" smtClean="0">
              <a:ea typeface="Helvetica" charset="0"/>
              <a:cs typeface="Helvetica" charset="0"/>
            </a:endParaRPr>
          </a:p>
          <a:p>
            <a:pPr>
              <a:lnSpc>
                <a:spcPct val="100000"/>
              </a:lnSpc>
              <a:spcBef>
                <a:spcPts val="0"/>
              </a:spcBef>
              <a:spcAft>
                <a:spcPts val="0"/>
              </a:spcAft>
            </a:pPr>
            <a:r>
              <a:rPr lang="es-ES_tradnl" sz="2400" dirty="0" smtClean="0">
                <a:ea typeface="Helvetica" charset="0"/>
                <a:cs typeface="Helvetica" charset="0"/>
              </a:rPr>
              <a:t>Identificar el “</a:t>
            </a:r>
            <a:r>
              <a:rPr lang="es-ES_tradnl" sz="2400" b="1" dirty="0" err="1" smtClean="0">
                <a:ea typeface="Helvetica" charset="0"/>
                <a:cs typeface="Helvetica" charset="0"/>
              </a:rPr>
              <a:t>DoIP</a:t>
            </a:r>
            <a:r>
              <a:rPr lang="es-ES_tradnl" sz="2400" dirty="0" smtClean="0">
                <a:ea typeface="Helvetica" charset="0"/>
                <a:cs typeface="Helvetica" charset="0"/>
              </a:rPr>
              <a:t>” para ofrecer recomendaciones relevantes :</a:t>
            </a:r>
          </a:p>
          <a:p>
            <a:pPr lvl="1"/>
            <a:r>
              <a:rPr lang="es-ES_tradnl" sz="2400" dirty="0" smtClean="0">
                <a:ea typeface="Helvetica" charset="0"/>
                <a:cs typeface="Helvetica" charset="0"/>
              </a:rPr>
              <a:t>Figuras políticas a &lt;SEGUIR&gt; </a:t>
            </a:r>
          </a:p>
          <a:p>
            <a:pPr lvl="1"/>
            <a:r>
              <a:rPr lang="es-ES_tradnl" sz="2400" dirty="0" smtClean="0">
                <a:ea typeface="Helvetica" charset="0"/>
                <a:cs typeface="Helvetica" charset="0"/>
              </a:rPr>
              <a:t>Tweets que hablan acerca de temas políticos</a:t>
            </a:r>
          </a:p>
          <a:p>
            <a:pPr lvl="1"/>
            <a:r>
              <a:rPr lang="es-ES_tradnl" sz="2400" dirty="0" smtClean="0">
                <a:ea typeface="Helvetica" charset="0"/>
                <a:cs typeface="Helvetica" charset="0"/>
              </a:rPr>
              <a:t>Listas de Twitter orientadas a la política</a:t>
            </a:r>
            <a:endParaRPr lang="es-ES_tradnl" sz="2400" dirty="0">
              <a:ea typeface="Helvetica" charset="0"/>
              <a:cs typeface="Helvetica" charset="0"/>
            </a:endParaRPr>
          </a:p>
        </p:txBody>
      </p:sp>
      <p:sp>
        <p:nvSpPr>
          <p:cNvPr id="4" name="Marcador de número de diapositiva 3">
            <a:extLst>
              <a:ext uri="{FF2B5EF4-FFF2-40B4-BE49-F238E27FC236}">
                <a16:creationId xmlns="" xmlns:a16="http://schemas.microsoft.com/office/drawing/2014/main" id="{4F306D76-CAD1-4B4A-9EBD-263DAAD34714}"/>
              </a:ext>
            </a:extLst>
          </p:cNvPr>
          <p:cNvSpPr>
            <a:spLocks noGrp="1"/>
          </p:cNvSpPr>
          <p:nvPr>
            <p:ph type="sldNum" sz="quarter" idx="12"/>
          </p:nvPr>
        </p:nvSpPr>
        <p:spPr/>
        <p:txBody>
          <a:bodyPr/>
          <a:lstStyle/>
          <a:p>
            <a:fld id="{4FAB73BC-B049-4115-A692-8D63A059BFB8}" type="slidenum">
              <a:rPr lang="en-US" sz="1600" smtClean="0"/>
              <a:t>41</a:t>
            </a:fld>
            <a:endParaRPr lang="en-US" sz="1600" dirty="0"/>
          </a:p>
        </p:txBody>
      </p:sp>
    </p:spTree>
    <p:extLst>
      <p:ext uri="{BB962C8B-B14F-4D97-AF65-F5344CB8AC3E}">
        <p14:creationId xmlns:p14="http://schemas.microsoft.com/office/powerpoint/2010/main" val="110615682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 xmlns:a16="http://schemas.microsoft.com/office/drawing/2014/main" id="{CA498718-A09C-4D0E-9143-23E1781419A5}"/>
              </a:ext>
            </a:extLst>
          </p:cNvPr>
          <p:cNvPicPr>
            <a:picLocks noChangeAspect="1"/>
          </p:cNvPicPr>
          <p:nvPr/>
        </p:nvPicPr>
        <p:blipFill rotWithShape="1">
          <a:blip r:embed="rId2"/>
          <a:srcRect b="29114"/>
          <a:stretch/>
        </p:blipFill>
        <p:spPr>
          <a:xfrm>
            <a:off x="80409" y="4078654"/>
            <a:ext cx="4885550" cy="2192410"/>
          </a:xfrm>
          <a:prstGeom prst="rect">
            <a:avLst/>
          </a:prstGeom>
        </p:spPr>
      </p:pic>
      <p:sp>
        <p:nvSpPr>
          <p:cNvPr id="2" name="Título 1">
            <a:extLst>
              <a:ext uri="{FF2B5EF4-FFF2-40B4-BE49-F238E27FC236}">
                <a16:creationId xmlns="" xmlns:a16="http://schemas.microsoft.com/office/drawing/2014/main" id="{04103675-29D7-401B-8FCA-10B1845FC0C5}"/>
              </a:ext>
            </a:extLst>
          </p:cNvPr>
          <p:cNvSpPr>
            <a:spLocks noGrp="1"/>
          </p:cNvSpPr>
          <p:nvPr>
            <p:ph type="title"/>
          </p:nvPr>
        </p:nvSpPr>
        <p:spPr>
          <a:xfrm>
            <a:off x="316658" y="170409"/>
            <a:ext cx="10058400" cy="1113315"/>
          </a:xfrm>
        </p:spPr>
        <p:txBody>
          <a:bodyPr/>
          <a:lstStyle/>
          <a:p>
            <a:r>
              <a:rPr lang="es-ES_tradnl" dirty="0" smtClean="0"/>
              <a:t>Motivación</a:t>
            </a:r>
            <a:endParaRPr lang="es-ES_tradnl" dirty="0"/>
          </a:p>
        </p:txBody>
      </p:sp>
      <p:pic>
        <p:nvPicPr>
          <p:cNvPr id="13" name="Imagen 12">
            <a:extLst>
              <a:ext uri="{FF2B5EF4-FFF2-40B4-BE49-F238E27FC236}">
                <a16:creationId xmlns="" xmlns:a16="http://schemas.microsoft.com/office/drawing/2014/main" id="{6B16DA35-812A-481B-B353-566446A09CE1}"/>
              </a:ext>
            </a:extLst>
          </p:cNvPr>
          <p:cNvPicPr>
            <a:picLocks noChangeAspect="1"/>
          </p:cNvPicPr>
          <p:nvPr/>
        </p:nvPicPr>
        <p:blipFill>
          <a:blip r:embed="rId3"/>
          <a:stretch>
            <a:fillRect/>
          </a:stretch>
        </p:blipFill>
        <p:spPr>
          <a:xfrm>
            <a:off x="177721" y="1459681"/>
            <a:ext cx="4675621" cy="2774650"/>
          </a:xfrm>
          <a:prstGeom prst="rect">
            <a:avLst/>
          </a:prstGeom>
        </p:spPr>
      </p:pic>
      <p:pic>
        <p:nvPicPr>
          <p:cNvPr id="9" name="Imagen 8">
            <a:extLst>
              <a:ext uri="{FF2B5EF4-FFF2-40B4-BE49-F238E27FC236}">
                <a16:creationId xmlns="" xmlns:a16="http://schemas.microsoft.com/office/drawing/2014/main" id="{2510FD8E-710E-45CF-891C-CC3AA417FFEE}"/>
              </a:ext>
            </a:extLst>
          </p:cNvPr>
          <p:cNvPicPr>
            <a:picLocks noChangeAspect="1"/>
          </p:cNvPicPr>
          <p:nvPr/>
        </p:nvPicPr>
        <p:blipFill>
          <a:blip r:embed="rId4"/>
          <a:stretch>
            <a:fillRect/>
          </a:stretch>
        </p:blipFill>
        <p:spPr>
          <a:xfrm>
            <a:off x="4672956" y="26504"/>
            <a:ext cx="4540300" cy="3020651"/>
          </a:xfrm>
          <a:prstGeom prst="rect">
            <a:avLst/>
          </a:prstGeom>
        </p:spPr>
      </p:pic>
      <p:pic>
        <p:nvPicPr>
          <p:cNvPr id="11" name="Imagen 10">
            <a:extLst>
              <a:ext uri="{FF2B5EF4-FFF2-40B4-BE49-F238E27FC236}">
                <a16:creationId xmlns="" xmlns:a16="http://schemas.microsoft.com/office/drawing/2014/main" id="{075411B4-45E8-4176-A8FB-91FC8BE6BB60}"/>
              </a:ext>
            </a:extLst>
          </p:cNvPr>
          <p:cNvPicPr>
            <a:picLocks noChangeAspect="1"/>
          </p:cNvPicPr>
          <p:nvPr/>
        </p:nvPicPr>
        <p:blipFill>
          <a:blip r:embed="rId5"/>
          <a:stretch>
            <a:fillRect/>
          </a:stretch>
        </p:blipFill>
        <p:spPr>
          <a:xfrm>
            <a:off x="6881977" y="1576779"/>
            <a:ext cx="5102756" cy="3289380"/>
          </a:xfrm>
          <a:prstGeom prst="rect">
            <a:avLst/>
          </a:prstGeom>
        </p:spPr>
      </p:pic>
      <p:pic>
        <p:nvPicPr>
          <p:cNvPr id="15" name="Imagen 14">
            <a:extLst>
              <a:ext uri="{FF2B5EF4-FFF2-40B4-BE49-F238E27FC236}">
                <a16:creationId xmlns="" xmlns:a16="http://schemas.microsoft.com/office/drawing/2014/main" id="{CF9AB533-9884-4789-B83A-8597D8F3801D}"/>
              </a:ext>
            </a:extLst>
          </p:cNvPr>
          <p:cNvPicPr>
            <a:picLocks noChangeAspect="1"/>
          </p:cNvPicPr>
          <p:nvPr/>
        </p:nvPicPr>
        <p:blipFill rotWithShape="1">
          <a:blip r:embed="rId6"/>
          <a:srcRect b="27930"/>
          <a:stretch/>
        </p:blipFill>
        <p:spPr>
          <a:xfrm>
            <a:off x="5078576" y="4122748"/>
            <a:ext cx="5191859" cy="2153962"/>
          </a:xfrm>
          <a:prstGeom prst="rect">
            <a:avLst/>
          </a:prstGeom>
        </p:spPr>
      </p:pic>
      <p:sp>
        <p:nvSpPr>
          <p:cNvPr id="23" name="Rectángulo: esquinas redondeadas 22">
            <a:extLst>
              <a:ext uri="{FF2B5EF4-FFF2-40B4-BE49-F238E27FC236}">
                <a16:creationId xmlns="" xmlns:a16="http://schemas.microsoft.com/office/drawing/2014/main" id="{9CFA7203-D470-4278-BFFA-89DCA3DB2817}"/>
              </a:ext>
            </a:extLst>
          </p:cNvPr>
          <p:cNvSpPr/>
          <p:nvPr/>
        </p:nvSpPr>
        <p:spPr>
          <a:xfrm>
            <a:off x="7628185" y="1059306"/>
            <a:ext cx="1594376" cy="450574"/>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24" name="Rectángulo: esquinas redondeadas 23">
            <a:extLst>
              <a:ext uri="{FF2B5EF4-FFF2-40B4-BE49-F238E27FC236}">
                <a16:creationId xmlns="" xmlns:a16="http://schemas.microsoft.com/office/drawing/2014/main" id="{041D8ABD-A193-487A-8169-F2D18C813A25}"/>
              </a:ext>
            </a:extLst>
          </p:cNvPr>
          <p:cNvSpPr/>
          <p:nvPr/>
        </p:nvSpPr>
        <p:spPr>
          <a:xfrm>
            <a:off x="3109452" y="2491180"/>
            <a:ext cx="1594376" cy="450574"/>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25" name="Rectángulo: esquinas redondeadas 24">
            <a:extLst>
              <a:ext uri="{FF2B5EF4-FFF2-40B4-BE49-F238E27FC236}">
                <a16:creationId xmlns="" xmlns:a16="http://schemas.microsoft.com/office/drawing/2014/main" id="{CEC84374-258D-41BB-A1DB-816BBC2B47C3}"/>
              </a:ext>
            </a:extLst>
          </p:cNvPr>
          <p:cNvSpPr/>
          <p:nvPr/>
        </p:nvSpPr>
        <p:spPr>
          <a:xfrm>
            <a:off x="3258966" y="5218413"/>
            <a:ext cx="1594376" cy="450574"/>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26" name="Rectángulo: esquinas redondeadas 25">
            <a:extLst>
              <a:ext uri="{FF2B5EF4-FFF2-40B4-BE49-F238E27FC236}">
                <a16:creationId xmlns="" xmlns:a16="http://schemas.microsoft.com/office/drawing/2014/main" id="{C7E7C9CC-3758-46B2-834E-DDC787C80A53}"/>
              </a:ext>
            </a:extLst>
          </p:cNvPr>
          <p:cNvSpPr/>
          <p:nvPr/>
        </p:nvSpPr>
        <p:spPr>
          <a:xfrm>
            <a:off x="10270435" y="2742607"/>
            <a:ext cx="1698999" cy="450574"/>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27" name="Rectángulo: esquinas redondeadas 26">
            <a:extLst>
              <a:ext uri="{FF2B5EF4-FFF2-40B4-BE49-F238E27FC236}">
                <a16:creationId xmlns="" xmlns:a16="http://schemas.microsoft.com/office/drawing/2014/main" id="{0150DD85-2742-4675-8191-35399D9C4EAE}"/>
              </a:ext>
            </a:extLst>
          </p:cNvPr>
          <p:cNvSpPr/>
          <p:nvPr/>
        </p:nvSpPr>
        <p:spPr>
          <a:xfrm>
            <a:off x="8425373" y="5218413"/>
            <a:ext cx="1737012" cy="450574"/>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3" name="Marcador de número de diapositiva 2">
            <a:extLst>
              <a:ext uri="{FF2B5EF4-FFF2-40B4-BE49-F238E27FC236}">
                <a16:creationId xmlns="" xmlns:a16="http://schemas.microsoft.com/office/drawing/2014/main" id="{6FF5FE96-7A9C-4297-9B4D-6B3BBEA642C7}"/>
              </a:ext>
            </a:extLst>
          </p:cNvPr>
          <p:cNvSpPr>
            <a:spLocks noGrp="1"/>
          </p:cNvSpPr>
          <p:nvPr>
            <p:ph type="sldNum" sz="quarter" idx="12"/>
          </p:nvPr>
        </p:nvSpPr>
        <p:spPr/>
        <p:txBody>
          <a:bodyPr/>
          <a:lstStyle/>
          <a:p>
            <a:fld id="{4FAB73BC-B049-4115-A692-8D63A059BFB8}" type="slidenum">
              <a:rPr lang="en-US" sz="1600" smtClean="0"/>
              <a:t>42</a:t>
            </a:fld>
            <a:endParaRPr lang="en-US" sz="1600" dirty="0"/>
          </a:p>
        </p:txBody>
      </p:sp>
      <p:sp>
        <p:nvSpPr>
          <p:cNvPr id="4" name="Rectángulo 3"/>
          <p:cNvSpPr/>
          <p:nvPr/>
        </p:nvSpPr>
        <p:spPr>
          <a:xfrm>
            <a:off x="316657" y="6457134"/>
            <a:ext cx="9845727" cy="400110"/>
          </a:xfrm>
          <a:prstGeom prst="rect">
            <a:avLst/>
          </a:prstGeom>
        </p:spPr>
        <p:txBody>
          <a:bodyPr wrap="square">
            <a:spAutoFit/>
          </a:bodyPr>
          <a:lstStyle/>
          <a:p>
            <a:r>
              <a:rPr lang="en-US" sz="2000" dirty="0">
                <a:solidFill>
                  <a:schemeClr val="bg1"/>
                </a:solidFill>
              </a:rPr>
              <a:t>Who is suitable to </a:t>
            </a:r>
            <a:r>
              <a:rPr lang="en-US" sz="2000">
                <a:solidFill>
                  <a:schemeClr val="bg1"/>
                </a:solidFill>
              </a:rPr>
              <a:t>be </a:t>
            </a:r>
            <a:r>
              <a:rPr lang="en-US" sz="2000" smtClean="0">
                <a:solidFill>
                  <a:schemeClr val="bg1"/>
                </a:solidFill>
              </a:rPr>
              <a:t>followed-back when </a:t>
            </a:r>
            <a:r>
              <a:rPr lang="en-US" sz="2000" dirty="0">
                <a:solidFill>
                  <a:schemeClr val="bg1"/>
                </a:solidFill>
              </a:rPr>
              <a:t>you are a Tweeter interested in politics</a:t>
            </a:r>
          </a:p>
        </p:txBody>
      </p:sp>
    </p:spTree>
    <p:extLst>
      <p:ext uri="{BB962C8B-B14F-4D97-AF65-F5344CB8AC3E}">
        <p14:creationId xmlns:p14="http://schemas.microsoft.com/office/powerpoint/2010/main" val="77962888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42E15E03-229A-4EEE-9481-C9ED9B8BD090}"/>
              </a:ext>
            </a:extLst>
          </p:cNvPr>
          <p:cNvSpPr>
            <a:spLocks noGrp="1"/>
          </p:cNvSpPr>
          <p:nvPr>
            <p:ph type="title"/>
          </p:nvPr>
        </p:nvSpPr>
        <p:spPr/>
        <p:txBody>
          <a:bodyPr>
            <a:normAutofit/>
          </a:bodyPr>
          <a:lstStyle/>
          <a:p>
            <a:pPr algn="ctr"/>
            <a:r>
              <a:rPr lang="en-US" sz="4000" dirty="0" err="1" smtClean="0"/>
              <a:t>Diseñando</a:t>
            </a:r>
            <a:r>
              <a:rPr lang="en-US" sz="4000" dirty="0" smtClean="0"/>
              <a:t> un Sistema de </a:t>
            </a:r>
            <a:r>
              <a:rPr lang="en-US" sz="4000" dirty="0" err="1" smtClean="0"/>
              <a:t>Recomendaci</a:t>
            </a:r>
            <a:r>
              <a:rPr lang="es-ES" sz="4000" dirty="0" err="1" smtClean="0"/>
              <a:t>ón</a:t>
            </a:r>
            <a:r>
              <a:rPr lang="es-ES" sz="4000" dirty="0" smtClean="0"/>
              <a:t>:</a:t>
            </a:r>
            <a:br>
              <a:rPr lang="es-ES" sz="4000" dirty="0" smtClean="0"/>
            </a:br>
            <a:r>
              <a:rPr lang="en-US" sz="4000" dirty="0" smtClean="0"/>
              <a:t> </a:t>
            </a:r>
            <a:r>
              <a:rPr lang="en-US" sz="4000" dirty="0"/>
              <a:t>following back recommender </a:t>
            </a:r>
            <a:r>
              <a:rPr lang="en-US" sz="4000" dirty="0" smtClean="0"/>
              <a:t>system</a:t>
            </a:r>
            <a:endParaRPr lang="en-US" sz="4000" dirty="0"/>
          </a:p>
        </p:txBody>
      </p:sp>
      <p:sp>
        <p:nvSpPr>
          <p:cNvPr id="3" name="Marcador de contenido 2">
            <a:extLst>
              <a:ext uri="{FF2B5EF4-FFF2-40B4-BE49-F238E27FC236}">
                <a16:creationId xmlns="" xmlns:a16="http://schemas.microsoft.com/office/drawing/2014/main" id="{ACE361DF-E808-4040-B354-C4A6943D745E}"/>
              </a:ext>
            </a:extLst>
          </p:cNvPr>
          <p:cNvSpPr>
            <a:spLocks noGrp="1"/>
          </p:cNvSpPr>
          <p:nvPr>
            <p:ph idx="1"/>
          </p:nvPr>
        </p:nvSpPr>
        <p:spPr>
          <a:xfrm>
            <a:off x="1069848" y="2467033"/>
            <a:ext cx="10058400" cy="3019367"/>
          </a:xfrm>
        </p:spPr>
        <p:txBody>
          <a:bodyPr>
            <a:noAutofit/>
          </a:bodyPr>
          <a:lstStyle/>
          <a:p>
            <a:endParaRPr lang="en-US" dirty="0" smtClean="0">
              <a:latin typeface="Helvetica" charset="0"/>
              <a:ea typeface="Helvetica" charset="0"/>
              <a:cs typeface="Helvetica" charset="0"/>
            </a:endParaRPr>
          </a:p>
          <a:p>
            <a:r>
              <a:rPr lang="en-US" dirty="0" smtClean="0">
                <a:latin typeface="Helvetica" charset="0"/>
                <a:ea typeface="Helvetica" charset="0"/>
                <a:cs typeface="Helvetica" charset="0"/>
              </a:rPr>
              <a:t>1. Method </a:t>
            </a:r>
            <a:r>
              <a:rPr lang="en-US" dirty="0">
                <a:latin typeface="Helvetica" charset="0"/>
                <a:ea typeface="Helvetica" charset="0"/>
                <a:cs typeface="Helvetica" charset="0"/>
              </a:rPr>
              <a:t>to detect Twitter users' </a:t>
            </a:r>
            <a:r>
              <a:rPr lang="en-US" dirty="0" err="1" smtClean="0">
                <a:latin typeface="Helvetica" charset="0"/>
                <a:ea typeface="Helvetica" charset="0"/>
                <a:cs typeface="Helvetica" charset="0"/>
              </a:rPr>
              <a:t>DoIP</a:t>
            </a:r>
            <a:endParaRPr lang="en-US" dirty="0" smtClean="0">
              <a:latin typeface="Helvetica" charset="0"/>
              <a:ea typeface="Helvetica" charset="0"/>
              <a:cs typeface="Helvetica" charset="0"/>
            </a:endParaRPr>
          </a:p>
          <a:p>
            <a:endParaRPr lang="en-US" sz="100" dirty="0" smtClean="0">
              <a:latin typeface="Helvetica" charset="0"/>
              <a:ea typeface="Helvetica" charset="0"/>
              <a:cs typeface="Helvetica" charset="0"/>
            </a:endParaRPr>
          </a:p>
          <a:p>
            <a:r>
              <a:rPr lang="en-US" dirty="0" smtClean="0">
                <a:latin typeface="Helvetica" charset="0"/>
                <a:ea typeface="Helvetica" charset="0"/>
                <a:cs typeface="Helvetica" charset="0"/>
              </a:rPr>
              <a:t>2. Correlation between users</a:t>
            </a:r>
            <a:r>
              <a:rPr lang="en-US" dirty="0">
                <a:latin typeface="Helvetica" charset="0"/>
                <a:ea typeface="Helvetica" charset="0"/>
                <a:cs typeface="Helvetica" charset="0"/>
              </a:rPr>
              <a:t>' </a:t>
            </a:r>
            <a:r>
              <a:rPr lang="en-US" dirty="0" err="1">
                <a:latin typeface="Helvetica" charset="0"/>
                <a:ea typeface="Helvetica" charset="0"/>
                <a:cs typeface="Helvetica" charset="0"/>
              </a:rPr>
              <a:t>DoIP</a:t>
            </a:r>
            <a:r>
              <a:rPr lang="en-US" dirty="0">
                <a:latin typeface="Helvetica" charset="0"/>
                <a:ea typeface="Helvetica" charset="0"/>
                <a:cs typeface="Helvetica" charset="0"/>
              </a:rPr>
              <a:t> </a:t>
            </a:r>
            <a:r>
              <a:rPr lang="en-US" dirty="0" smtClean="0">
                <a:latin typeface="Helvetica" charset="0"/>
                <a:ea typeface="Helvetica" charset="0"/>
                <a:cs typeface="Helvetica" charset="0"/>
              </a:rPr>
              <a:t>and their </a:t>
            </a:r>
            <a:r>
              <a:rPr lang="en-US" dirty="0">
                <a:latin typeface="Helvetica" charset="0"/>
                <a:ea typeface="Helvetica" charset="0"/>
                <a:cs typeface="Helvetica" charset="0"/>
              </a:rPr>
              <a:t>Twitter friends' </a:t>
            </a:r>
            <a:r>
              <a:rPr lang="en-US" dirty="0" err="1">
                <a:latin typeface="Helvetica" charset="0"/>
                <a:ea typeface="Helvetica" charset="0"/>
                <a:cs typeface="Helvetica" charset="0"/>
              </a:rPr>
              <a:t>DoIP</a:t>
            </a:r>
            <a:r>
              <a:rPr lang="en-US" dirty="0">
                <a:latin typeface="Helvetica" charset="0"/>
                <a:ea typeface="Helvetica" charset="0"/>
                <a:cs typeface="Helvetica" charset="0"/>
              </a:rPr>
              <a:t> </a:t>
            </a:r>
            <a:endParaRPr lang="en-US" dirty="0" smtClean="0">
              <a:latin typeface="Helvetica" charset="0"/>
              <a:ea typeface="Helvetica" charset="0"/>
              <a:cs typeface="Helvetica" charset="0"/>
            </a:endParaRPr>
          </a:p>
          <a:p>
            <a:endParaRPr lang="en-US" sz="100" dirty="0" smtClean="0">
              <a:latin typeface="Helvetica" charset="0"/>
              <a:ea typeface="Helvetica" charset="0"/>
              <a:cs typeface="Helvetica" charset="0"/>
            </a:endParaRPr>
          </a:p>
          <a:p>
            <a:r>
              <a:rPr lang="en-US" dirty="0" smtClean="0">
                <a:latin typeface="Helvetica" charset="0"/>
                <a:ea typeface="Helvetica" charset="0"/>
                <a:cs typeface="Helvetica" charset="0"/>
              </a:rPr>
              <a:t>3. Experiments </a:t>
            </a:r>
            <a:r>
              <a:rPr lang="en-US" dirty="0">
                <a:latin typeface="Helvetica" charset="0"/>
                <a:ea typeface="Helvetica" charset="0"/>
                <a:cs typeface="Helvetica" charset="0"/>
              </a:rPr>
              <a:t>on real data in the context of politics in </a:t>
            </a:r>
            <a:r>
              <a:rPr lang="en-US" dirty="0" smtClean="0">
                <a:latin typeface="Helvetica" charset="0"/>
                <a:ea typeface="Helvetica" charset="0"/>
                <a:cs typeface="Helvetica" charset="0"/>
              </a:rPr>
              <a:t>Ecuador</a:t>
            </a:r>
            <a:endParaRPr lang="en-US" dirty="0">
              <a:latin typeface="Helvetica" charset="0"/>
              <a:ea typeface="Helvetica" charset="0"/>
              <a:cs typeface="Helvetica" charset="0"/>
            </a:endParaRPr>
          </a:p>
          <a:p>
            <a:pPr marL="0" indent="0">
              <a:buNone/>
            </a:pPr>
            <a:endParaRPr lang="en-US" b="1" i="1" dirty="0" smtClean="0">
              <a:latin typeface="Helvetica" charset="0"/>
              <a:ea typeface="Helvetica" charset="0"/>
              <a:cs typeface="Helvetica" charset="0"/>
            </a:endParaRPr>
          </a:p>
          <a:p>
            <a:pPr marL="0" indent="0">
              <a:buNone/>
            </a:pPr>
            <a:r>
              <a:rPr lang="en-US" b="1" i="1" dirty="0" smtClean="0">
                <a:latin typeface="Helvetica" charset="0"/>
                <a:ea typeface="Helvetica" charset="0"/>
                <a:cs typeface="Helvetica" charset="0"/>
              </a:rPr>
              <a:t>“</a:t>
            </a:r>
            <a:r>
              <a:rPr lang="en-US" b="1" i="1" dirty="0">
                <a:latin typeface="Helvetica" charset="0"/>
                <a:ea typeface="Helvetica" charset="0"/>
                <a:cs typeface="Helvetica" charset="0"/>
              </a:rPr>
              <a:t>friend” </a:t>
            </a:r>
            <a:r>
              <a:rPr lang="en-US" dirty="0">
                <a:latin typeface="Helvetica" charset="0"/>
                <a:ea typeface="Helvetica" charset="0"/>
                <a:cs typeface="Helvetica" charset="0"/>
              </a:rPr>
              <a:t>denotes bidirectional or mutual relationship between two Twitter users</a:t>
            </a:r>
          </a:p>
        </p:txBody>
      </p:sp>
      <p:sp>
        <p:nvSpPr>
          <p:cNvPr id="4" name="Marcador de número de diapositiva 3">
            <a:extLst>
              <a:ext uri="{FF2B5EF4-FFF2-40B4-BE49-F238E27FC236}">
                <a16:creationId xmlns="" xmlns:a16="http://schemas.microsoft.com/office/drawing/2014/main" id="{E3E35886-261F-4B58-8DB5-B629CE65135B}"/>
              </a:ext>
            </a:extLst>
          </p:cNvPr>
          <p:cNvSpPr>
            <a:spLocks noGrp="1"/>
          </p:cNvSpPr>
          <p:nvPr>
            <p:ph type="sldNum" sz="quarter" idx="12"/>
          </p:nvPr>
        </p:nvSpPr>
        <p:spPr/>
        <p:txBody>
          <a:bodyPr/>
          <a:lstStyle/>
          <a:p>
            <a:fld id="{4FAB73BC-B049-4115-A692-8D63A059BFB8}" type="slidenum">
              <a:rPr lang="en-US" sz="1600" smtClean="0"/>
              <a:t>43</a:t>
            </a:fld>
            <a:endParaRPr lang="en-US" sz="1600" dirty="0"/>
          </a:p>
        </p:txBody>
      </p:sp>
    </p:spTree>
    <p:extLst>
      <p:ext uri="{BB962C8B-B14F-4D97-AF65-F5344CB8AC3E}">
        <p14:creationId xmlns:p14="http://schemas.microsoft.com/office/powerpoint/2010/main" val="142500707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594358"/>
            <a:ext cx="3200400" cy="2511449"/>
          </a:xfrm>
        </p:spPr>
        <p:txBody>
          <a:bodyPr/>
          <a:lstStyle/>
          <a:p>
            <a:pPr algn="ctr"/>
            <a:r>
              <a:rPr lang="en-US" dirty="0" smtClean="0"/>
              <a:t>M</a:t>
            </a:r>
            <a:r>
              <a:rPr lang="es-ES" dirty="0" smtClean="0"/>
              <a:t>ÉTODO</a:t>
            </a:r>
            <a:endParaRPr lang="en-US" dirty="0"/>
          </a:p>
        </p:txBody>
      </p:sp>
      <p:sp>
        <p:nvSpPr>
          <p:cNvPr id="6" name="Marcador de número de diapositiva 5"/>
          <p:cNvSpPr>
            <a:spLocks noGrp="1"/>
          </p:cNvSpPr>
          <p:nvPr>
            <p:ph type="sldNum" sz="quarter" idx="12"/>
          </p:nvPr>
        </p:nvSpPr>
        <p:spPr>
          <a:xfrm>
            <a:off x="4556502" y="6459785"/>
            <a:ext cx="6655981" cy="365126"/>
          </a:xfrm>
        </p:spPr>
        <p:txBody>
          <a:bodyPr/>
          <a:lstStyle/>
          <a:p>
            <a:r>
              <a:rPr lang="en-US" sz="1600" dirty="0" smtClean="0"/>
              <a:t>Measuring </a:t>
            </a:r>
            <a:r>
              <a:rPr lang="en-US" sz="1600" dirty="0"/>
              <a:t>the extent of Political Participation of Twitter </a:t>
            </a:r>
            <a:r>
              <a:rPr lang="en-US" sz="1600" dirty="0" smtClean="0"/>
              <a:t>Users           </a:t>
            </a:r>
            <a:fld id="{D57F1E4F-1CFF-5643-939E-217C01CDF565}" type="slidenum">
              <a:rPr lang="en-US" sz="1600" smtClean="0"/>
              <a:pPr/>
              <a:t>44</a:t>
            </a:fld>
            <a:endParaRPr lang="en-US" sz="1600" dirty="0"/>
          </a:p>
        </p:txBody>
      </p:sp>
      <p:sp>
        <p:nvSpPr>
          <p:cNvPr id="13" name="CuadroTexto 12"/>
          <p:cNvSpPr txBox="1"/>
          <p:nvPr/>
        </p:nvSpPr>
        <p:spPr>
          <a:xfrm>
            <a:off x="209257" y="3695676"/>
            <a:ext cx="3696286" cy="707886"/>
          </a:xfrm>
          <a:prstGeom prst="rect">
            <a:avLst/>
          </a:prstGeom>
          <a:noFill/>
        </p:spPr>
        <p:txBody>
          <a:bodyPr wrap="square" rtlCol="0">
            <a:spAutoFit/>
          </a:bodyPr>
          <a:lstStyle/>
          <a:p>
            <a:pPr algn="ctr"/>
            <a:r>
              <a:rPr lang="en-US" sz="2000" dirty="0">
                <a:solidFill>
                  <a:schemeClr val="bg1"/>
                </a:solidFill>
              </a:rPr>
              <a:t>Degree of Interest in Politics of a user “</a:t>
            </a:r>
            <a:r>
              <a:rPr lang="en-US" sz="2000" dirty="0" err="1">
                <a:solidFill>
                  <a:schemeClr val="bg1"/>
                </a:solidFill>
              </a:rPr>
              <a:t>DoIP</a:t>
            </a:r>
            <a:r>
              <a:rPr lang="en-US" sz="2000" dirty="0">
                <a:solidFill>
                  <a:schemeClr val="bg1"/>
                </a:solidFill>
              </a:rPr>
              <a:t>” </a:t>
            </a:r>
          </a:p>
        </p:txBody>
      </p:sp>
      <p:sp>
        <p:nvSpPr>
          <p:cNvPr id="14" name="CuadroTexto 13"/>
          <p:cNvSpPr txBox="1"/>
          <p:nvPr/>
        </p:nvSpPr>
        <p:spPr>
          <a:xfrm>
            <a:off x="209257" y="5000681"/>
            <a:ext cx="3448344" cy="707886"/>
          </a:xfrm>
          <a:prstGeom prst="rect">
            <a:avLst/>
          </a:prstGeom>
          <a:noFill/>
        </p:spPr>
        <p:txBody>
          <a:bodyPr wrap="square" rtlCol="0">
            <a:spAutoFit/>
          </a:bodyPr>
          <a:lstStyle/>
          <a:p>
            <a:pPr algn="ctr"/>
            <a:r>
              <a:rPr lang="es-ES_tradnl" sz="2000" dirty="0" smtClean="0">
                <a:solidFill>
                  <a:schemeClr val="bg1"/>
                </a:solidFill>
              </a:rPr>
              <a:t>Similitud de un tweet respecto al ‘</a:t>
            </a:r>
            <a:r>
              <a:rPr lang="es-ES_tradnl" sz="2000" dirty="0" err="1" smtClean="0">
                <a:solidFill>
                  <a:schemeClr val="bg1"/>
                </a:solidFill>
              </a:rPr>
              <a:t>political</a:t>
            </a:r>
            <a:r>
              <a:rPr lang="es-ES_tradnl" sz="2000" dirty="0" smtClean="0">
                <a:solidFill>
                  <a:schemeClr val="bg1"/>
                </a:solidFill>
              </a:rPr>
              <a:t> vector </a:t>
            </a:r>
            <a:r>
              <a:rPr lang="es-ES_tradnl" sz="2000" dirty="0" err="1" smtClean="0">
                <a:solidFill>
                  <a:schemeClr val="bg1"/>
                </a:solidFill>
              </a:rPr>
              <a:t>space</a:t>
            </a:r>
            <a:r>
              <a:rPr lang="es-ES_tradnl" sz="2000" dirty="0" smtClean="0">
                <a:solidFill>
                  <a:schemeClr val="bg1"/>
                </a:solidFill>
              </a:rPr>
              <a:t>’</a:t>
            </a:r>
            <a:endParaRPr lang="es-ES_tradnl" sz="2000" dirty="0">
              <a:solidFill>
                <a:schemeClr val="bg1"/>
              </a:solidFill>
            </a:endParaRPr>
          </a:p>
        </p:txBody>
      </p:sp>
      <p:sp>
        <p:nvSpPr>
          <p:cNvPr id="10" name="Marcador de contenido 2"/>
          <p:cNvSpPr>
            <a:spLocks noGrp="1"/>
          </p:cNvSpPr>
          <p:nvPr>
            <p:ph idx="1"/>
          </p:nvPr>
        </p:nvSpPr>
        <p:spPr>
          <a:xfrm>
            <a:off x="4556502" y="594358"/>
            <a:ext cx="7129220" cy="5865426"/>
          </a:xfrm>
        </p:spPr>
        <p:txBody>
          <a:bodyPr>
            <a:normAutofit/>
          </a:bodyPr>
          <a:lstStyle/>
          <a:p>
            <a:r>
              <a:rPr lang="es-ES_tradnl" sz="2800" dirty="0" smtClean="0">
                <a:latin typeface="Helvetica" charset="0"/>
                <a:ea typeface="Helvetica" charset="0"/>
                <a:cs typeface="Helvetica" charset="0"/>
              </a:rPr>
              <a:t>Método para detectar el </a:t>
            </a:r>
            <a:r>
              <a:rPr lang="es-ES_tradnl" sz="2800" b="1" dirty="0" err="1" smtClean="0">
                <a:latin typeface="Helvetica" charset="0"/>
                <a:ea typeface="Helvetica" charset="0"/>
                <a:cs typeface="Helvetica" charset="0"/>
              </a:rPr>
              <a:t>DoIP</a:t>
            </a:r>
            <a:r>
              <a:rPr lang="es-ES_tradnl" sz="2800" b="1" dirty="0" smtClean="0">
                <a:latin typeface="Helvetica" charset="0"/>
                <a:ea typeface="Helvetica" charset="0"/>
                <a:cs typeface="Helvetica" charset="0"/>
              </a:rPr>
              <a:t> </a:t>
            </a:r>
            <a:r>
              <a:rPr lang="es-ES_tradnl" sz="2800" dirty="0" smtClean="0">
                <a:latin typeface="Helvetica" charset="0"/>
                <a:ea typeface="Helvetica" charset="0"/>
                <a:cs typeface="Helvetica" charset="0"/>
              </a:rPr>
              <a:t>de los usuarios de Twitter</a:t>
            </a:r>
            <a:endParaRPr lang="es-ES_tradnl" sz="2800" b="1" dirty="0" smtClean="0">
              <a:latin typeface="Helvetica" charset="0"/>
              <a:ea typeface="Helvetica" charset="0"/>
              <a:cs typeface="Helvetica" charset="0"/>
            </a:endParaRPr>
          </a:p>
          <a:p>
            <a:endParaRPr lang="es-ES_tradnl" sz="1300" dirty="0" smtClean="0"/>
          </a:p>
          <a:p>
            <a:pPr lvl="3">
              <a:buClr>
                <a:schemeClr val="accent2"/>
              </a:buClr>
              <a:buFont typeface="Wingdings" charset="2"/>
              <a:buChar char="v"/>
            </a:pPr>
            <a:r>
              <a:rPr lang="es-ES_tradnl" sz="2400" dirty="0" smtClean="0"/>
              <a:t>Word </a:t>
            </a:r>
            <a:r>
              <a:rPr lang="es-ES_tradnl" sz="2400" dirty="0" err="1" smtClean="0"/>
              <a:t>embeddings</a:t>
            </a:r>
            <a:r>
              <a:rPr lang="es-ES_tradnl" sz="2400" dirty="0" smtClean="0"/>
              <a:t> para representar los tweets de los ciudadanos. Calidad de resultados al aplicar word2vec vs </a:t>
            </a:r>
            <a:r>
              <a:rPr lang="es-ES_tradnl" sz="2400" dirty="0" err="1" smtClean="0"/>
              <a:t>Glove</a:t>
            </a:r>
            <a:r>
              <a:rPr lang="es-ES_tradnl" sz="2400" dirty="0" smtClean="0"/>
              <a:t>.</a:t>
            </a:r>
            <a:endParaRPr lang="es-ES_tradnl" sz="800" dirty="0" smtClean="0">
              <a:latin typeface="Helvetica" charset="0"/>
              <a:ea typeface="Helvetica" charset="0"/>
              <a:cs typeface="Helvetica" charset="0"/>
            </a:endParaRPr>
          </a:p>
          <a:p>
            <a:pPr lvl="3">
              <a:buClr>
                <a:schemeClr val="accent2"/>
              </a:buClr>
              <a:buFont typeface="Wingdings" charset="2"/>
              <a:buChar char="v"/>
            </a:pPr>
            <a:endParaRPr lang="es-ES_tradnl" sz="2400" dirty="0" smtClean="0"/>
          </a:p>
          <a:p>
            <a:pPr lvl="3">
              <a:buClr>
                <a:schemeClr val="accent2"/>
              </a:buClr>
              <a:buFont typeface="Wingdings" charset="2"/>
              <a:buChar char="v"/>
            </a:pPr>
            <a:r>
              <a:rPr lang="es-ES_tradnl" sz="2400" dirty="0" smtClean="0"/>
              <a:t>Calcular el </a:t>
            </a:r>
            <a:r>
              <a:rPr lang="es-ES_tradnl" sz="2400" dirty="0" err="1" smtClean="0"/>
              <a:t>DoIP</a:t>
            </a:r>
            <a:r>
              <a:rPr lang="es-ES_tradnl" sz="2400" dirty="0" smtClean="0"/>
              <a:t> de los usuarios cuantificando el número de tweets que hablan de política</a:t>
            </a:r>
          </a:p>
          <a:p>
            <a:pPr lvl="3">
              <a:buClr>
                <a:schemeClr val="accent2"/>
              </a:buClr>
              <a:buFont typeface="Wingdings" charset="2"/>
              <a:buChar char="v"/>
            </a:pPr>
            <a:endParaRPr lang="es-ES_tradnl" sz="2400" dirty="0" smtClean="0"/>
          </a:p>
          <a:p>
            <a:pPr marL="566928" lvl="3" indent="0">
              <a:buClr>
                <a:schemeClr val="accent2"/>
              </a:buClr>
              <a:buNone/>
            </a:pPr>
            <a:r>
              <a:rPr lang="es-ES_tradnl" sz="2400" dirty="0" smtClean="0"/>
              <a:t>Para el diseño de las recomendaciones: correlación del </a:t>
            </a:r>
            <a:r>
              <a:rPr lang="es-ES_tradnl" sz="2400" dirty="0" err="1" smtClean="0"/>
              <a:t>DoIP</a:t>
            </a:r>
            <a:r>
              <a:rPr lang="es-ES_tradnl" sz="2400" dirty="0" smtClean="0"/>
              <a:t> de los usuarios con</a:t>
            </a:r>
          </a:p>
          <a:p>
            <a:pPr lvl="3">
              <a:buClr>
                <a:schemeClr val="accent2"/>
              </a:buClr>
              <a:buFont typeface="Arial" charset="0"/>
              <a:buChar char="•"/>
            </a:pPr>
            <a:r>
              <a:rPr lang="es-ES_tradnl" sz="2400" dirty="0" smtClean="0"/>
              <a:t>el </a:t>
            </a:r>
            <a:r>
              <a:rPr lang="es-ES_tradnl" sz="2400" dirty="0" err="1" smtClean="0"/>
              <a:t>DoIP</a:t>
            </a:r>
            <a:r>
              <a:rPr lang="es-ES_tradnl" sz="2400" dirty="0" smtClean="0"/>
              <a:t> de sus &lt;amigos&gt;</a:t>
            </a:r>
            <a:endParaRPr lang="es-ES_tradnl" sz="2400" dirty="0"/>
          </a:p>
        </p:txBody>
      </p:sp>
    </p:spTree>
    <p:extLst>
      <p:ext uri="{BB962C8B-B14F-4D97-AF65-F5344CB8AC3E}">
        <p14:creationId xmlns:p14="http://schemas.microsoft.com/office/powerpoint/2010/main" val="185843405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DoIP</a:t>
            </a:r>
            <a:r>
              <a:rPr lang="en-US" dirty="0" smtClean="0"/>
              <a:t> de los </a:t>
            </a:r>
            <a:r>
              <a:rPr lang="en-US" dirty="0" err="1" smtClean="0"/>
              <a:t>usuarios</a:t>
            </a:r>
            <a:endParaRPr lang="en-US" dirty="0"/>
          </a:p>
        </p:txBody>
      </p:sp>
      <p:graphicFrame>
        <p:nvGraphicFramePr>
          <p:cNvPr id="4" name="Marcador de contenido 3"/>
          <p:cNvGraphicFramePr>
            <a:graphicFrameLocks noGrp="1"/>
          </p:cNvGraphicFramePr>
          <p:nvPr>
            <p:ph idx="1"/>
            <p:extLst/>
          </p:nvPr>
        </p:nvGraphicFramePr>
        <p:xfrm>
          <a:off x="771499" y="1861761"/>
          <a:ext cx="10058400" cy="43498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Marcador de número de diapositiva 2"/>
          <p:cNvSpPr>
            <a:spLocks noGrp="1"/>
          </p:cNvSpPr>
          <p:nvPr>
            <p:ph type="sldNum" sz="quarter" idx="12"/>
          </p:nvPr>
        </p:nvSpPr>
        <p:spPr>
          <a:xfrm>
            <a:off x="631768" y="6335983"/>
            <a:ext cx="10580716" cy="488927"/>
          </a:xfrm>
        </p:spPr>
        <p:txBody>
          <a:bodyPr/>
          <a:lstStyle/>
          <a:p>
            <a:r>
              <a:rPr lang="en-US" sz="1600" dirty="0" smtClean="0"/>
              <a:t>Measuring </a:t>
            </a:r>
            <a:r>
              <a:rPr lang="en-US" sz="1600" dirty="0"/>
              <a:t>the extent of Political Participation of Twitter Users </a:t>
            </a:r>
            <a:r>
              <a:rPr lang="en-US" sz="1600" dirty="0" smtClean="0"/>
              <a:t>                                                                                                 </a:t>
            </a:r>
            <a:fld id="{D57F1E4F-1CFF-5643-939E-217C01CDF565}" type="slidenum">
              <a:rPr lang="en-US" sz="1600" smtClean="0"/>
              <a:pPr/>
              <a:t>45</a:t>
            </a:fld>
            <a:endParaRPr lang="en-US" sz="1600" dirty="0"/>
          </a:p>
        </p:txBody>
      </p:sp>
      <p:sp>
        <p:nvSpPr>
          <p:cNvPr id="5" name="Rectángulo 4"/>
          <p:cNvSpPr/>
          <p:nvPr/>
        </p:nvSpPr>
        <p:spPr>
          <a:xfrm>
            <a:off x="5232161" y="3529773"/>
            <a:ext cx="6251711" cy="830997"/>
          </a:xfrm>
          <a:prstGeom prst="rect">
            <a:avLst/>
          </a:prstGeom>
        </p:spPr>
        <p:txBody>
          <a:bodyPr wrap="none">
            <a:spAutoFit/>
          </a:bodyPr>
          <a:lstStyle/>
          <a:p>
            <a:pPr marL="800100" lvl="1" indent="-342900">
              <a:buFont typeface="Arial" charset="0"/>
              <a:buChar char="•"/>
            </a:pPr>
            <a:r>
              <a:rPr lang="en-US" sz="2400" dirty="0">
                <a:latin typeface="Al Nile" charset="-78"/>
                <a:ea typeface="Al Nile" charset="-78"/>
                <a:cs typeface="Al Nile" charset="-78"/>
              </a:rPr>
              <a:t>Similarity of a Tweet and Cluster </a:t>
            </a:r>
            <a:r>
              <a:rPr lang="en-US" sz="2400" dirty="0" smtClean="0">
                <a:latin typeface="Al Nile" charset="-78"/>
                <a:ea typeface="Al Nile" charset="-78"/>
                <a:cs typeface="Al Nile" charset="-78"/>
              </a:rPr>
              <a:t>Centroids</a:t>
            </a:r>
          </a:p>
          <a:p>
            <a:pPr marL="800100" lvl="1" indent="-342900">
              <a:buFont typeface="Arial" charset="0"/>
              <a:buChar char="•"/>
            </a:pPr>
            <a:r>
              <a:rPr lang="en-US" sz="2400" dirty="0">
                <a:latin typeface="Al Nile" charset="-78"/>
                <a:ea typeface="Al Nile" charset="-78"/>
                <a:cs typeface="Al Nile" charset="-78"/>
              </a:rPr>
              <a:t>User’s </a:t>
            </a:r>
            <a:r>
              <a:rPr lang="en-US" sz="2400" dirty="0" err="1">
                <a:latin typeface="Al Nile" charset="-78"/>
                <a:ea typeface="Al Nile" charset="-78"/>
                <a:cs typeface="Al Nile" charset="-78"/>
              </a:rPr>
              <a:t>DoIP</a:t>
            </a:r>
            <a:r>
              <a:rPr lang="en-US" sz="2400" dirty="0">
                <a:latin typeface="Al Nile" charset="-78"/>
                <a:ea typeface="Al Nile" charset="-78"/>
                <a:cs typeface="Al Nile" charset="-78"/>
              </a:rPr>
              <a:t> Extraction</a:t>
            </a:r>
          </a:p>
        </p:txBody>
      </p:sp>
      <p:sp>
        <p:nvSpPr>
          <p:cNvPr id="6" name="Rectángulo 5"/>
          <p:cNvSpPr/>
          <p:nvPr/>
        </p:nvSpPr>
        <p:spPr>
          <a:xfrm>
            <a:off x="2903175" y="1900356"/>
            <a:ext cx="7586795" cy="1200329"/>
          </a:xfrm>
          <a:prstGeom prst="rect">
            <a:avLst/>
          </a:prstGeom>
        </p:spPr>
        <p:txBody>
          <a:bodyPr wrap="square">
            <a:spAutoFit/>
          </a:bodyPr>
          <a:lstStyle/>
          <a:p>
            <a:pPr marL="800100" lvl="1" indent="-342900">
              <a:buFont typeface="Arial" charset="0"/>
              <a:buChar char="•"/>
            </a:pPr>
            <a:r>
              <a:rPr lang="en-US" sz="2400" dirty="0">
                <a:latin typeface="Al Nile" charset="-78"/>
                <a:ea typeface="Al Nile" charset="-78"/>
                <a:cs typeface="Al Nile" charset="-78"/>
              </a:rPr>
              <a:t>Text Preprocessing</a:t>
            </a:r>
          </a:p>
          <a:p>
            <a:pPr marL="800100" lvl="1" indent="-342900">
              <a:buFont typeface="Arial" charset="0"/>
              <a:buChar char="•"/>
            </a:pPr>
            <a:r>
              <a:rPr lang="en-US" sz="2400" dirty="0" smtClean="0">
                <a:latin typeface="Al Nile" charset="-78"/>
                <a:ea typeface="Al Nile" charset="-78"/>
                <a:cs typeface="Al Nile" charset="-78"/>
              </a:rPr>
              <a:t>Models Training and Performance Comparison</a:t>
            </a:r>
            <a:endParaRPr lang="en-US" sz="2400" dirty="0">
              <a:latin typeface="Al Nile" charset="-78"/>
              <a:ea typeface="Al Nile" charset="-78"/>
              <a:cs typeface="Al Nile" charset="-78"/>
            </a:endParaRPr>
          </a:p>
          <a:p>
            <a:pPr marL="800100" lvl="1" indent="-342900">
              <a:buFont typeface="Arial" charset="0"/>
              <a:buChar char="•"/>
            </a:pPr>
            <a:r>
              <a:rPr lang="en-US" sz="2400" dirty="0">
                <a:latin typeface="Al Nile" charset="-78"/>
                <a:ea typeface="Al Nile" charset="-78"/>
                <a:cs typeface="Al Nile" charset="-78"/>
              </a:rPr>
              <a:t>Clustering and Centroids Extraction</a:t>
            </a:r>
          </a:p>
        </p:txBody>
      </p:sp>
    </p:spTree>
    <p:extLst>
      <p:ext uri="{BB962C8B-B14F-4D97-AF65-F5344CB8AC3E}">
        <p14:creationId xmlns:p14="http://schemas.microsoft.com/office/powerpoint/2010/main" val="85738010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665018" y="6439427"/>
            <a:ext cx="10547465" cy="385484"/>
          </a:xfrm>
        </p:spPr>
        <p:txBody>
          <a:bodyPr/>
          <a:lstStyle/>
          <a:p>
            <a:fld id="{6D22F896-40B5-4ADD-8801-0D06FADFA095}" type="slidenum">
              <a:rPr lang="en-US" sz="1600" smtClean="0"/>
              <a:t>46</a:t>
            </a:fld>
            <a:endParaRPr lang="en-US" sz="1600" dirty="0"/>
          </a:p>
        </p:txBody>
      </p:sp>
      <p:sp>
        <p:nvSpPr>
          <p:cNvPr id="3" name="Título 1">
            <a:extLst>
              <a:ext uri="{FF2B5EF4-FFF2-40B4-BE49-F238E27FC236}">
                <a16:creationId xmlns:a16="http://schemas.microsoft.com/office/drawing/2014/main" xmlns="" id="{ED6AA13D-FD80-410A-A48A-9EA5B8A768A8}"/>
              </a:ext>
            </a:extLst>
          </p:cNvPr>
          <p:cNvSpPr txBox="1">
            <a:spLocks/>
          </p:cNvSpPr>
          <p:nvPr/>
        </p:nvSpPr>
        <p:spPr>
          <a:xfrm>
            <a:off x="927652" y="337115"/>
            <a:ext cx="7311622" cy="994046"/>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000" dirty="0" smtClean="0"/>
              <a:t>Ejemplo</a:t>
            </a:r>
            <a:endParaRPr lang="es-ES_tradnl" sz="4000" dirty="0"/>
          </a:p>
        </p:txBody>
      </p:sp>
      <p:pic>
        <p:nvPicPr>
          <p:cNvPr id="4" name="Imagen 3">
            <a:extLst>
              <a:ext uri="{FF2B5EF4-FFF2-40B4-BE49-F238E27FC236}">
                <a16:creationId xmlns:a16="http://schemas.microsoft.com/office/drawing/2014/main" xmlns="" id="{F01348AA-1132-44D2-8720-F5346DCF1A95}"/>
              </a:ext>
            </a:extLst>
          </p:cNvPr>
          <p:cNvPicPr>
            <a:picLocks noChangeAspect="1"/>
          </p:cNvPicPr>
          <p:nvPr/>
        </p:nvPicPr>
        <p:blipFill>
          <a:blip r:embed="rId2"/>
          <a:stretch>
            <a:fillRect/>
          </a:stretch>
        </p:blipFill>
        <p:spPr>
          <a:xfrm>
            <a:off x="783789" y="895111"/>
            <a:ext cx="5421414" cy="5431760"/>
          </a:xfrm>
          <a:prstGeom prst="rect">
            <a:avLst/>
          </a:prstGeom>
        </p:spPr>
      </p:pic>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xmlns="" id="{28AD3680-05ED-410D-BBBD-B1CA0ED1175E}"/>
                  </a:ext>
                </a:extLst>
              </p:cNvPr>
              <p:cNvSpPr txBox="1"/>
              <p:nvPr/>
            </p:nvSpPr>
            <p:spPr>
              <a:xfrm>
                <a:off x="1322428" y="2324173"/>
                <a:ext cx="1881925" cy="556434"/>
              </a:xfrm>
              <a:prstGeom prst="rect">
                <a:avLst/>
              </a:prstGeom>
              <a:noFill/>
            </p:spPr>
            <p:txBody>
              <a:bodyPr wrap="none" rtlCol="0">
                <a:spAutoFit/>
              </a:bodyPr>
              <a:lstStyle/>
              <a:p>
                <a:r>
                  <a:rPr lang="en-US" b="1" dirty="0"/>
                  <a:t>Centroid_2: </a:t>
                </a:r>
                <a14:m>
                  <m:oMath xmlns:m="http://schemas.openxmlformats.org/officeDocument/2006/math">
                    <m:sSub>
                      <m:sSubPr>
                        <m:ctrlPr>
                          <a:rPr lang="fr-BE" sz="2800" i="1">
                            <a:latin typeface="Cambria Math" charset="0"/>
                          </a:rPr>
                        </m:ctrlPr>
                      </m:sSubPr>
                      <m:e>
                        <m:r>
                          <a:rPr lang="fr-BE" sz="2800" b="0" i="1" smtClean="0">
                            <a:latin typeface="Cambria Math" panose="02040503050406030204" pitchFamily="18" charset="0"/>
                          </a:rPr>
                          <m:t>𝑐</m:t>
                        </m:r>
                      </m:e>
                      <m:sub>
                        <m:r>
                          <a:rPr lang="fr-BE" sz="2800" b="0" i="1" smtClean="0">
                            <a:latin typeface="Cambria Math" panose="02040503050406030204" pitchFamily="18" charset="0"/>
                          </a:rPr>
                          <m:t>𝑝</m:t>
                        </m:r>
                      </m:sub>
                    </m:sSub>
                  </m:oMath>
                </a14:m>
                <a:endParaRPr lang="en-US" sz="2800" b="1" dirty="0"/>
              </a:p>
            </p:txBody>
          </p:sp>
        </mc:Choice>
        <mc:Fallback xmlns="">
          <p:sp>
            <p:nvSpPr>
              <p:cNvPr id="5" name="CuadroTexto 4">
                <a:extLst>
                  <a:ext uri="{FF2B5EF4-FFF2-40B4-BE49-F238E27FC236}">
                    <a16:creationId xmlns:a16="http://schemas.microsoft.com/office/drawing/2014/main" xmlns="" xmlns:a14="http://schemas.microsoft.com/office/drawing/2010/main" id="{28AD3680-05ED-410D-BBBD-B1CA0ED1175E}"/>
                  </a:ext>
                </a:extLst>
              </p:cNvPr>
              <p:cNvSpPr txBox="1">
                <a:spLocks noRot="1" noChangeAspect="1" noMove="1" noResize="1" noEditPoints="1" noAdjustHandles="1" noChangeArrowheads="1" noChangeShapeType="1" noTextEdit="1"/>
              </p:cNvSpPr>
              <p:nvPr/>
            </p:nvSpPr>
            <p:spPr>
              <a:xfrm>
                <a:off x="1322428" y="2324173"/>
                <a:ext cx="1881925" cy="556434"/>
              </a:xfrm>
              <a:prstGeom prst="rect">
                <a:avLst/>
              </a:prstGeom>
              <a:blipFill rotWithShape="0">
                <a:blip r:embed="rId3"/>
                <a:stretch>
                  <a:fillRect l="-2913" b="-4348"/>
                </a:stretch>
              </a:blipFill>
            </p:spPr>
            <p:txBody>
              <a:bodyPr/>
              <a:lstStyle/>
              <a:p>
                <a:r>
                  <a:rPr lang="en-US">
                    <a:noFill/>
                  </a:rPr>
                  <a:t> </a:t>
                </a:r>
              </a:p>
            </p:txBody>
          </p:sp>
        </mc:Fallback>
      </mc:AlternateContent>
      <p:sp>
        <p:nvSpPr>
          <p:cNvPr id="6" name="CuadroTexto 5">
            <a:extLst>
              <a:ext uri="{FF2B5EF4-FFF2-40B4-BE49-F238E27FC236}">
                <a16:creationId xmlns:a16="http://schemas.microsoft.com/office/drawing/2014/main" xmlns="" id="{3B189C02-0B87-45AD-BB19-EBB0757BE66A}"/>
              </a:ext>
            </a:extLst>
          </p:cNvPr>
          <p:cNvSpPr txBox="1"/>
          <p:nvPr/>
        </p:nvSpPr>
        <p:spPr>
          <a:xfrm>
            <a:off x="1265582" y="4690222"/>
            <a:ext cx="1317990" cy="369332"/>
          </a:xfrm>
          <a:prstGeom prst="rect">
            <a:avLst/>
          </a:prstGeom>
          <a:noFill/>
        </p:spPr>
        <p:txBody>
          <a:bodyPr wrap="none" rtlCol="0">
            <a:spAutoFit/>
          </a:bodyPr>
          <a:lstStyle/>
          <a:p>
            <a:r>
              <a:rPr lang="fr-BE" dirty="0"/>
              <a:t>Centroid_4</a:t>
            </a:r>
            <a:endParaRPr lang="es-ES" dirty="0"/>
          </a:p>
        </p:txBody>
      </p:sp>
      <p:sp>
        <p:nvSpPr>
          <p:cNvPr id="7" name="CuadroTexto 6">
            <a:extLst>
              <a:ext uri="{FF2B5EF4-FFF2-40B4-BE49-F238E27FC236}">
                <a16:creationId xmlns:a16="http://schemas.microsoft.com/office/drawing/2014/main" xmlns="" id="{DBFCD9F8-E2F3-4D49-A16A-018B0BDA8F45}"/>
              </a:ext>
            </a:extLst>
          </p:cNvPr>
          <p:cNvSpPr txBox="1"/>
          <p:nvPr/>
        </p:nvSpPr>
        <p:spPr>
          <a:xfrm>
            <a:off x="3777917" y="1683026"/>
            <a:ext cx="1317990" cy="369332"/>
          </a:xfrm>
          <a:prstGeom prst="rect">
            <a:avLst/>
          </a:prstGeom>
          <a:noFill/>
        </p:spPr>
        <p:txBody>
          <a:bodyPr wrap="none" rtlCol="0">
            <a:spAutoFit/>
          </a:bodyPr>
          <a:lstStyle/>
          <a:p>
            <a:r>
              <a:rPr lang="fr-BE" dirty="0"/>
              <a:t>Centroid_1</a:t>
            </a:r>
            <a:endParaRPr lang="es-ES" dirty="0"/>
          </a:p>
        </p:txBody>
      </p:sp>
      <p:sp>
        <p:nvSpPr>
          <p:cNvPr id="8" name="CuadroTexto 7">
            <a:extLst>
              <a:ext uri="{FF2B5EF4-FFF2-40B4-BE49-F238E27FC236}">
                <a16:creationId xmlns:a16="http://schemas.microsoft.com/office/drawing/2014/main" xmlns="" id="{F4A3D3AB-773C-4BE7-A2F6-DA45BC2C10E9}"/>
              </a:ext>
            </a:extLst>
          </p:cNvPr>
          <p:cNvSpPr txBox="1"/>
          <p:nvPr/>
        </p:nvSpPr>
        <p:spPr>
          <a:xfrm>
            <a:off x="4750904" y="3148935"/>
            <a:ext cx="1317990" cy="369332"/>
          </a:xfrm>
          <a:prstGeom prst="rect">
            <a:avLst/>
          </a:prstGeom>
          <a:noFill/>
        </p:spPr>
        <p:txBody>
          <a:bodyPr wrap="none" rtlCol="0">
            <a:spAutoFit/>
          </a:bodyPr>
          <a:lstStyle/>
          <a:p>
            <a:r>
              <a:rPr lang="fr-BE" dirty="0"/>
              <a:t>Centroid_3</a:t>
            </a:r>
            <a:endParaRPr lang="es-ES" dirty="0"/>
          </a:p>
        </p:txBody>
      </p:sp>
      <p:sp>
        <p:nvSpPr>
          <p:cNvPr id="9" name="CuadroTexto 8">
            <a:extLst>
              <a:ext uri="{FF2B5EF4-FFF2-40B4-BE49-F238E27FC236}">
                <a16:creationId xmlns:a16="http://schemas.microsoft.com/office/drawing/2014/main" xmlns="" id="{B41409BA-8EB5-4916-8FA0-952A2F267947}"/>
              </a:ext>
            </a:extLst>
          </p:cNvPr>
          <p:cNvSpPr txBox="1"/>
          <p:nvPr/>
        </p:nvSpPr>
        <p:spPr>
          <a:xfrm>
            <a:off x="3822651" y="4973517"/>
            <a:ext cx="1317990" cy="369332"/>
          </a:xfrm>
          <a:prstGeom prst="rect">
            <a:avLst/>
          </a:prstGeom>
          <a:noFill/>
        </p:spPr>
        <p:txBody>
          <a:bodyPr wrap="none" rtlCol="0">
            <a:spAutoFit/>
          </a:bodyPr>
          <a:lstStyle/>
          <a:p>
            <a:r>
              <a:rPr lang="fr-BE" dirty="0"/>
              <a:t>Centroid_5</a:t>
            </a:r>
            <a:endParaRPr lang="es-ES" dirty="0"/>
          </a:p>
        </p:txBody>
      </p:sp>
      <p:sp>
        <p:nvSpPr>
          <p:cNvPr id="10" name="CuadroTexto 9">
            <a:extLst>
              <a:ext uri="{FF2B5EF4-FFF2-40B4-BE49-F238E27FC236}">
                <a16:creationId xmlns:a16="http://schemas.microsoft.com/office/drawing/2014/main" xmlns="" id="{B30A6961-4092-46B6-885D-4A22048B43D9}"/>
              </a:ext>
            </a:extLst>
          </p:cNvPr>
          <p:cNvSpPr txBox="1"/>
          <p:nvPr/>
        </p:nvSpPr>
        <p:spPr>
          <a:xfrm>
            <a:off x="6788453" y="1098963"/>
            <a:ext cx="5218095" cy="400110"/>
          </a:xfrm>
          <a:prstGeom prst="rect">
            <a:avLst/>
          </a:prstGeom>
          <a:noFill/>
        </p:spPr>
        <p:txBody>
          <a:bodyPr wrap="none" rtlCol="0">
            <a:spAutoFit/>
          </a:bodyPr>
          <a:lstStyle/>
          <a:p>
            <a:r>
              <a:rPr lang="es-ES_tradnl" sz="2000" i="1" dirty="0" smtClean="0">
                <a:latin typeface="Helvetica" charset="0"/>
                <a:ea typeface="Helvetica" charset="0"/>
                <a:cs typeface="Helvetica" charset="0"/>
              </a:rPr>
              <a:t>t = ‘Soplan vientos de cambio para el país...’</a:t>
            </a:r>
            <a:endParaRPr lang="es-ES_tradnl" sz="2000" i="1" dirty="0">
              <a:latin typeface="Helvetica" charset="0"/>
              <a:ea typeface="Helvetica" charset="0"/>
              <a:cs typeface="Helvetica" charset="0"/>
            </a:endParaRPr>
          </a:p>
        </p:txBody>
      </p:sp>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xmlns="" id="{41CEEAD4-66FC-4538-9E73-6CC9DE905303}"/>
                  </a:ext>
                </a:extLst>
              </p:cNvPr>
              <p:cNvSpPr txBox="1"/>
              <p:nvPr/>
            </p:nvSpPr>
            <p:spPr>
              <a:xfrm>
                <a:off x="7282415" y="1665391"/>
                <a:ext cx="5088834" cy="427618"/>
              </a:xfrm>
              <a:prstGeom prst="rect">
                <a:avLst/>
              </a:prstGeom>
              <a:noFill/>
            </p:spPr>
            <p:txBody>
              <a:bodyPr wrap="square" rtlCol="0">
                <a:spAutoFit/>
              </a:bodyPr>
              <a:lstStyle/>
              <a:p>
                <a:r>
                  <a:rPr lang="es-ES_tradnl" sz="2000" b="1" dirty="0" smtClean="0">
                    <a:latin typeface="Helvetica" charset="0"/>
                    <a:ea typeface="Helvetica" charset="0"/>
                    <a:cs typeface="Helvetica" charset="0"/>
                  </a:rPr>
                  <a:t>¿Cuál es la similitud de t y</a:t>
                </a:r>
                <a14:m>
                  <m:oMath xmlns:m="http://schemas.openxmlformats.org/officeDocument/2006/math">
                    <m:r>
                      <a:rPr lang="es-ES_tradnl" sz="2000" b="1" i="0" smtClean="0">
                        <a:latin typeface="Cambria Math" charset="0"/>
                        <a:ea typeface="Helvetica" charset="0"/>
                        <a:cs typeface="Helvetica" charset="0"/>
                      </a:rPr>
                      <m:t> </m:t>
                    </m:r>
                    <m:sSub>
                      <m:sSubPr>
                        <m:ctrlPr>
                          <a:rPr lang="es-ES_tradnl" sz="2000" b="1" i="1">
                            <a:latin typeface="Cambria Math" charset="0"/>
                            <a:ea typeface="Helvetica" charset="0"/>
                            <a:cs typeface="Helvetica" charset="0"/>
                          </a:rPr>
                        </m:ctrlPr>
                      </m:sSubPr>
                      <m:e>
                        <m:r>
                          <a:rPr lang="es-ES_tradnl" sz="2000" b="1" i="1" smtClean="0">
                            <a:latin typeface="Cambria Math" charset="0"/>
                            <a:ea typeface="Helvetica" charset="0"/>
                            <a:cs typeface="Helvetica" charset="0"/>
                          </a:rPr>
                          <m:t>𝒄</m:t>
                        </m:r>
                      </m:e>
                      <m:sub>
                        <m:r>
                          <a:rPr lang="es-ES_tradnl" sz="2000" b="1" i="1" smtClean="0">
                            <a:latin typeface="Cambria Math" charset="0"/>
                            <a:ea typeface="Helvetica" charset="0"/>
                            <a:cs typeface="Helvetica" charset="0"/>
                          </a:rPr>
                          <m:t>𝒑</m:t>
                        </m:r>
                      </m:sub>
                    </m:sSub>
                  </m:oMath>
                </a14:m>
                <a:r>
                  <a:rPr lang="es-ES_tradnl" sz="2000" b="1" dirty="0">
                    <a:latin typeface="Helvetica" charset="0"/>
                    <a:ea typeface="Helvetica" charset="0"/>
                    <a:cs typeface="Helvetica" charset="0"/>
                  </a:rPr>
                  <a:t>?</a:t>
                </a:r>
              </a:p>
            </p:txBody>
          </p:sp>
        </mc:Choice>
        <mc:Fallback xmlns="">
          <p:sp>
            <p:nvSpPr>
              <p:cNvPr id="11" name="CuadroTexto 10">
                <a:extLst>
                  <a:ext uri="{FF2B5EF4-FFF2-40B4-BE49-F238E27FC236}">
                    <a16:creationId xmlns="" xmlns:a16="http://schemas.microsoft.com/office/drawing/2014/main" xmlns:a14="http://schemas.microsoft.com/office/drawing/2010/main" id="{41CEEAD4-66FC-4538-9E73-6CC9DE905303}"/>
                  </a:ext>
                </a:extLst>
              </p:cNvPr>
              <p:cNvSpPr txBox="1">
                <a:spLocks noRot="1" noChangeAspect="1" noMove="1" noResize="1" noEditPoints="1" noAdjustHandles="1" noChangeArrowheads="1" noChangeShapeType="1" noTextEdit="1"/>
              </p:cNvSpPr>
              <p:nvPr/>
            </p:nvSpPr>
            <p:spPr>
              <a:xfrm>
                <a:off x="7282415" y="1665391"/>
                <a:ext cx="5088834" cy="427618"/>
              </a:xfrm>
              <a:prstGeom prst="rect">
                <a:avLst/>
              </a:prstGeom>
              <a:blipFill rotWithShape="0">
                <a:blip r:embed="rId4"/>
                <a:stretch>
                  <a:fillRect l="-1319" t="-91429" b="-112857"/>
                </a:stretch>
              </a:blipFill>
            </p:spPr>
            <p:txBody>
              <a:bodyPr/>
              <a:lstStyle/>
              <a:p>
                <a:r>
                  <a:rPr lang="en-US">
                    <a:noFill/>
                  </a:rPr>
                  <a:t> </a:t>
                </a:r>
              </a:p>
            </p:txBody>
          </p:sp>
        </mc:Fallback>
      </mc:AlternateContent>
      <p:pic>
        <p:nvPicPr>
          <p:cNvPr id="12" name="Picture 16"/>
          <p:cNvPicPr>
            <a:picLocks noChangeAspect="1"/>
          </p:cNvPicPr>
          <p:nvPr/>
        </p:nvPicPr>
        <p:blipFill>
          <a:blip r:embed="rId5"/>
          <a:stretch>
            <a:fillRect/>
          </a:stretch>
        </p:blipFill>
        <p:spPr>
          <a:xfrm>
            <a:off x="7384568" y="2636163"/>
            <a:ext cx="4342094" cy="809157"/>
          </a:xfrm>
          <a:prstGeom prst="rect">
            <a:avLst/>
          </a:prstGeom>
        </p:spPr>
      </p:pic>
      <p:pic>
        <p:nvPicPr>
          <p:cNvPr id="13" name="Picture 17"/>
          <p:cNvPicPr>
            <a:picLocks noChangeAspect="1"/>
          </p:cNvPicPr>
          <p:nvPr/>
        </p:nvPicPr>
        <p:blipFill>
          <a:blip r:embed="rId6"/>
          <a:stretch>
            <a:fillRect/>
          </a:stretch>
        </p:blipFill>
        <p:spPr>
          <a:xfrm>
            <a:off x="7472825" y="3610991"/>
            <a:ext cx="4158343" cy="706918"/>
          </a:xfrm>
          <a:prstGeom prst="rect">
            <a:avLst/>
          </a:prstGeom>
        </p:spPr>
      </p:pic>
      <p:pic>
        <p:nvPicPr>
          <p:cNvPr id="14" name="Picture 18"/>
          <p:cNvPicPr>
            <a:picLocks noChangeAspect="1"/>
          </p:cNvPicPr>
          <p:nvPr/>
        </p:nvPicPr>
        <p:blipFill rotWithShape="1">
          <a:blip r:embed="rId7"/>
          <a:srcRect t="363" r="45779" b="1"/>
          <a:stretch/>
        </p:blipFill>
        <p:spPr>
          <a:xfrm>
            <a:off x="7586317" y="4377661"/>
            <a:ext cx="3724811" cy="816153"/>
          </a:xfrm>
          <a:prstGeom prst="rect">
            <a:avLst/>
          </a:prstGeom>
        </p:spPr>
      </p:pic>
      <p:pic>
        <p:nvPicPr>
          <p:cNvPr id="15" name="Picture 19"/>
          <p:cNvPicPr>
            <a:picLocks noChangeAspect="1"/>
          </p:cNvPicPr>
          <p:nvPr/>
        </p:nvPicPr>
        <p:blipFill>
          <a:blip r:embed="rId8"/>
          <a:stretch>
            <a:fillRect/>
          </a:stretch>
        </p:blipFill>
        <p:spPr>
          <a:xfrm>
            <a:off x="9244065" y="5079757"/>
            <a:ext cx="2746059" cy="555054"/>
          </a:xfrm>
          <a:prstGeom prst="rect">
            <a:avLst/>
          </a:prstGeom>
        </p:spPr>
      </p:pic>
      <p:sp>
        <p:nvSpPr>
          <p:cNvPr id="16" name="CuadroTexto 12">
            <a:extLst>
              <a:ext uri="{FF2B5EF4-FFF2-40B4-BE49-F238E27FC236}">
                <a16:creationId xmlns:a16="http://schemas.microsoft.com/office/drawing/2014/main" xmlns:a14="http://schemas.microsoft.com/office/drawing/2010/main" xmlns:mc="http://schemas.openxmlformats.org/markup-compatibility/2006" xmlns="" id="{41CEEAD4-66FC-4538-9E73-6CC9DE905303}"/>
              </a:ext>
            </a:extLst>
          </p:cNvPr>
          <p:cNvSpPr txBox="1"/>
          <p:nvPr/>
        </p:nvSpPr>
        <p:spPr>
          <a:xfrm>
            <a:off x="6964527" y="2878393"/>
            <a:ext cx="420041" cy="400110"/>
          </a:xfrm>
          <a:prstGeom prst="rect">
            <a:avLst/>
          </a:prstGeom>
          <a:noFill/>
        </p:spPr>
        <p:txBody>
          <a:bodyPr wrap="square" rtlCol="0">
            <a:spAutoFit/>
          </a:bodyPr>
          <a:lstStyle/>
          <a:p>
            <a:r>
              <a:rPr lang="en-GB" sz="2000" dirty="0" smtClean="0">
                <a:latin typeface="Helvetica" charset="0"/>
                <a:ea typeface="Helvetica" charset="0"/>
                <a:cs typeface="Helvetica" charset="0"/>
              </a:rPr>
              <a:t>1.</a:t>
            </a:r>
            <a:endParaRPr lang="en-US" sz="2000" dirty="0">
              <a:latin typeface="Helvetica" charset="0"/>
              <a:ea typeface="Helvetica" charset="0"/>
              <a:cs typeface="Helvetica" charset="0"/>
            </a:endParaRPr>
          </a:p>
        </p:txBody>
      </p:sp>
      <p:sp>
        <p:nvSpPr>
          <p:cNvPr id="17" name="CuadroTexto 12">
            <a:extLst>
              <a:ext uri="{FF2B5EF4-FFF2-40B4-BE49-F238E27FC236}">
                <a16:creationId xmlns:a16="http://schemas.microsoft.com/office/drawing/2014/main" xmlns:a14="http://schemas.microsoft.com/office/drawing/2010/main" xmlns:mc="http://schemas.openxmlformats.org/markup-compatibility/2006" xmlns="" id="{41CEEAD4-66FC-4538-9E73-6CC9DE905303}"/>
              </a:ext>
            </a:extLst>
          </p:cNvPr>
          <p:cNvSpPr txBox="1"/>
          <p:nvPr/>
        </p:nvSpPr>
        <p:spPr>
          <a:xfrm>
            <a:off x="6964528" y="3784480"/>
            <a:ext cx="420041" cy="400110"/>
          </a:xfrm>
          <a:prstGeom prst="rect">
            <a:avLst/>
          </a:prstGeom>
          <a:noFill/>
        </p:spPr>
        <p:txBody>
          <a:bodyPr wrap="square" rtlCol="0">
            <a:spAutoFit/>
          </a:bodyPr>
          <a:lstStyle/>
          <a:p>
            <a:r>
              <a:rPr lang="en-GB" sz="2000" dirty="0">
                <a:latin typeface="Helvetica" charset="0"/>
                <a:ea typeface="Helvetica" charset="0"/>
                <a:cs typeface="Helvetica" charset="0"/>
              </a:rPr>
              <a:t>2</a:t>
            </a:r>
            <a:r>
              <a:rPr lang="en-GB" sz="2000" smtClean="0">
                <a:latin typeface="Helvetica" charset="0"/>
                <a:ea typeface="Helvetica" charset="0"/>
                <a:cs typeface="Helvetica" charset="0"/>
              </a:rPr>
              <a:t>.</a:t>
            </a:r>
            <a:endParaRPr lang="en-US" sz="2000" dirty="0">
              <a:latin typeface="Helvetica" charset="0"/>
              <a:ea typeface="Helvetica" charset="0"/>
              <a:cs typeface="Helvetica" charset="0"/>
            </a:endParaRPr>
          </a:p>
        </p:txBody>
      </p:sp>
      <p:sp>
        <p:nvSpPr>
          <p:cNvPr id="18" name="CuadroTexto 12">
            <a:extLst>
              <a:ext uri="{FF2B5EF4-FFF2-40B4-BE49-F238E27FC236}">
                <a16:creationId xmlns:a16="http://schemas.microsoft.com/office/drawing/2014/main" xmlns:a14="http://schemas.microsoft.com/office/drawing/2010/main" xmlns:mc="http://schemas.openxmlformats.org/markup-compatibility/2006" xmlns="" id="{41CEEAD4-66FC-4538-9E73-6CC9DE905303}"/>
              </a:ext>
            </a:extLst>
          </p:cNvPr>
          <p:cNvSpPr txBox="1"/>
          <p:nvPr/>
        </p:nvSpPr>
        <p:spPr>
          <a:xfrm>
            <a:off x="6964528" y="4585683"/>
            <a:ext cx="420041" cy="400110"/>
          </a:xfrm>
          <a:prstGeom prst="rect">
            <a:avLst/>
          </a:prstGeom>
          <a:noFill/>
        </p:spPr>
        <p:txBody>
          <a:bodyPr wrap="square" rtlCol="0">
            <a:spAutoFit/>
          </a:bodyPr>
          <a:lstStyle/>
          <a:p>
            <a:r>
              <a:rPr lang="en-GB" sz="2000">
                <a:latin typeface="Helvetica" charset="0"/>
                <a:ea typeface="Helvetica" charset="0"/>
                <a:cs typeface="Helvetica" charset="0"/>
              </a:rPr>
              <a:t>3</a:t>
            </a:r>
            <a:r>
              <a:rPr lang="en-GB" sz="2000" smtClean="0">
                <a:latin typeface="Helvetica" charset="0"/>
                <a:ea typeface="Helvetica" charset="0"/>
                <a:cs typeface="Helvetica" charset="0"/>
              </a:rPr>
              <a:t>.</a:t>
            </a:r>
            <a:endParaRPr lang="en-US" sz="2000" dirty="0">
              <a:latin typeface="Helvetica" charset="0"/>
              <a:ea typeface="Helvetica" charset="0"/>
              <a:cs typeface="Helvetica" charset="0"/>
            </a:endParaRPr>
          </a:p>
        </p:txBody>
      </p:sp>
    </p:spTree>
    <p:extLst>
      <p:ext uri="{BB962C8B-B14F-4D97-AF65-F5344CB8AC3E}">
        <p14:creationId xmlns:p14="http://schemas.microsoft.com/office/powerpoint/2010/main" val="187417598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26945D3-7200-416D-89D4-0F64462DCA03}"/>
              </a:ext>
            </a:extLst>
          </p:cNvPr>
          <p:cNvSpPr>
            <a:spLocks noGrp="1"/>
          </p:cNvSpPr>
          <p:nvPr>
            <p:ph type="title"/>
          </p:nvPr>
        </p:nvSpPr>
        <p:spPr>
          <a:xfrm>
            <a:off x="1138988" y="484632"/>
            <a:ext cx="9794055" cy="1180440"/>
          </a:xfrm>
        </p:spPr>
        <p:txBody>
          <a:bodyPr/>
          <a:lstStyle/>
          <a:p>
            <a:r>
              <a:rPr lang="en-US" dirty="0" smtClean="0"/>
              <a:t>Datasets</a:t>
            </a:r>
            <a:endParaRPr lang="en-US" dirty="0"/>
          </a:p>
        </p:txBody>
      </p:sp>
      <p:sp>
        <p:nvSpPr>
          <p:cNvPr id="4" name="Marcador de número de diapositiva 3">
            <a:extLst>
              <a:ext uri="{FF2B5EF4-FFF2-40B4-BE49-F238E27FC236}">
                <a16:creationId xmlns:a16="http://schemas.microsoft.com/office/drawing/2014/main" xmlns="" id="{F6B83DD7-45B5-4EA5-A93C-CE497E236DBD}"/>
              </a:ext>
            </a:extLst>
          </p:cNvPr>
          <p:cNvSpPr>
            <a:spLocks noGrp="1"/>
          </p:cNvSpPr>
          <p:nvPr>
            <p:ph type="sldNum" sz="quarter" idx="12"/>
          </p:nvPr>
        </p:nvSpPr>
        <p:spPr>
          <a:xfrm>
            <a:off x="874642" y="6493195"/>
            <a:ext cx="10337841" cy="331715"/>
          </a:xfrm>
        </p:spPr>
        <p:txBody>
          <a:bodyPr/>
          <a:lstStyle/>
          <a:p>
            <a:fld id="{4FAB73BC-B049-4115-A692-8D63A059BFB8}" type="slidenum">
              <a:rPr lang="en-US" sz="1600" smtClean="0"/>
              <a:t>47</a:t>
            </a:fld>
            <a:endParaRPr lang="en-US" sz="1600" dirty="0"/>
          </a:p>
        </p:txBody>
      </p:sp>
      <p:sp>
        <p:nvSpPr>
          <p:cNvPr id="5" name="Rectángulo: esquinas redondeadas 4">
            <a:extLst>
              <a:ext uri="{FF2B5EF4-FFF2-40B4-BE49-F238E27FC236}">
                <a16:creationId xmlns:a16="http://schemas.microsoft.com/office/drawing/2014/main" xmlns="" id="{BE099A47-6367-40B9-B815-49152DA67964}"/>
              </a:ext>
            </a:extLst>
          </p:cNvPr>
          <p:cNvSpPr/>
          <p:nvPr/>
        </p:nvSpPr>
        <p:spPr>
          <a:xfrm>
            <a:off x="874642" y="1909310"/>
            <a:ext cx="2584173" cy="583096"/>
          </a:xfrm>
          <a:prstGeom prst="roundRect">
            <a:avLst/>
          </a:prstGeom>
          <a:solidFill>
            <a:schemeClr val="accent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Helvetica" charset="0"/>
                <a:ea typeface="Helvetica" charset="0"/>
                <a:cs typeface="Helvetica" charset="0"/>
              </a:rPr>
              <a:t>Training Corpus</a:t>
            </a:r>
          </a:p>
        </p:txBody>
      </p:sp>
      <p:sp>
        <p:nvSpPr>
          <p:cNvPr id="6" name="Rectángulo: esquinas redondeadas 5">
            <a:extLst>
              <a:ext uri="{FF2B5EF4-FFF2-40B4-BE49-F238E27FC236}">
                <a16:creationId xmlns:a16="http://schemas.microsoft.com/office/drawing/2014/main" xmlns="" id="{038BA20C-B7BA-48DC-9FE3-969BDE66B992}"/>
              </a:ext>
            </a:extLst>
          </p:cNvPr>
          <p:cNvSpPr/>
          <p:nvPr/>
        </p:nvSpPr>
        <p:spPr>
          <a:xfrm>
            <a:off x="874643" y="2827858"/>
            <a:ext cx="2584172" cy="583096"/>
          </a:xfrm>
          <a:prstGeom prst="roundRect">
            <a:avLst/>
          </a:prstGeom>
          <a:solidFill>
            <a:schemeClr val="accent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Helvetica" charset="0"/>
                <a:ea typeface="Helvetica" charset="0"/>
                <a:cs typeface="Helvetica" charset="0"/>
              </a:rPr>
              <a:t>Sample of Politicians</a:t>
            </a:r>
          </a:p>
        </p:txBody>
      </p:sp>
      <p:sp>
        <p:nvSpPr>
          <p:cNvPr id="7" name="Rectángulo: esquinas redondeadas 6">
            <a:extLst>
              <a:ext uri="{FF2B5EF4-FFF2-40B4-BE49-F238E27FC236}">
                <a16:creationId xmlns:a16="http://schemas.microsoft.com/office/drawing/2014/main" xmlns="" id="{45F3881F-E678-44B5-8287-0DF1ED466245}"/>
              </a:ext>
            </a:extLst>
          </p:cNvPr>
          <p:cNvSpPr/>
          <p:nvPr/>
        </p:nvSpPr>
        <p:spPr>
          <a:xfrm>
            <a:off x="874643" y="3792932"/>
            <a:ext cx="2584172" cy="583096"/>
          </a:xfrm>
          <a:prstGeom prst="roundRect">
            <a:avLst/>
          </a:prstGeom>
          <a:solidFill>
            <a:schemeClr val="accent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Helvetica" charset="0"/>
                <a:ea typeface="Helvetica" charset="0"/>
                <a:cs typeface="Helvetica" charset="0"/>
              </a:rPr>
              <a:t>Sample of Ecuadorian Twitter Users</a:t>
            </a:r>
          </a:p>
        </p:txBody>
      </p:sp>
      <p:sp>
        <p:nvSpPr>
          <p:cNvPr id="8" name="Rectángulo: esquinas redondeadas 7">
            <a:extLst>
              <a:ext uri="{FF2B5EF4-FFF2-40B4-BE49-F238E27FC236}">
                <a16:creationId xmlns:a16="http://schemas.microsoft.com/office/drawing/2014/main" xmlns="" id="{E797202A-CD1F-4AF8-AC10-B952167CB968}"/>
              </a:ext>
            </a:extLst>
          </p:cNvPr>
          <p:cNvSpPr/>
          <p:nvPr/>
        </p:nvSpPr>
        <p:spPr>
          <a:xfrm>
            <a:off x="874644" y="4788184"/>
            <a:ext cx="2584171" cy="583096"/>
          </a:xfrm>
          <a:prstGeom prst="roundRect">
            <a:avLst/>
          </a:prstGeom>
          <a:solidFill>
            <a:schemeClr val="accent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Helvetica" charset="0"/>
                <a:ea typeface="Helvetica" charset="0"/>
                <a:cs typeface="Helvetica" charset="0"/>
              </a:rPr>
              <a:t>Twitter Users' Friends</a:t>
            </a:r>
          </a:p>
        </p:txBody>
      </p:sp>
      <p:sp>
        <p:nvSpPr>
          <p:cNvPr id="9" name="CuadroTexto 8">
            <a:extLst>
              <a:ext uri="{FF2B5EF4-FFF2-40B4-BE49-F238E27FC236}">
                <a16:creationId xmlns:a16="http://schemas.microsoft.com/office/drawing/2014/main" xmlns="" id="{8EC0B56E-FE2B-4914-8853-2633706526FA}"/>
              </a:ext>
            </a:extLst>
          </p:cNvPr>
          <p:cNvSpPr txBox="1"/>
          <p:nvPr/>
        </p:nvSpPr>
        <p:spPr>
          <a:xfrm>
            <a:off x="3886465" y="2023316"/>
            <a:ext cx="6365845" cy="369332"/>
          </a:xfrm>
          <a:prstGeom prst="rect">
            <a:avLst/>
          </a:prstGeom>
          <a:noFill/>
        </p:spPr>
        <p:txBody>
          <a:bodyPr wrap="none" rtlCol="0">
            <a:spAutoFit/>
          </a:bodyPr>
          <a:lstStyle/>
          <a:p>
            <a:r>
              <a:rPr lang="en-US" dirty="0">
                <a:latin typeface="Helvetica" charset="0"/>
                <a:ea typeface="Helvetica" charset="0"/>
                <a:cs typeface="Helvetica" charset="0"/>
              </a:rPr>
              <a:t>The corpus used to train the model </a:t>
            </a:r>
            <a:r>
              <a:rPr lang="en-US" dirty="0" smtClean="0">
                <a:latin typeface="Helvetica" charset="0"/>
                <a:ea typeface="Helvetica" charset="0"/>
                <a:cs typeface="Helvetica" charset="0"/>
              </a:rPr>
              <a:t>contains 281,338 tweets.</a:t>
            </a:r>
            <a:endParaRPr lang="es-ES" dirty="0">
              <a:latin typeface="Helvetica" charset="0"/>
              <a:ea typeface="Helvetica" charset="0"/>
              <a:cs typeface="Helvetica" charset="0"/>
            </a:endParaRPr>
          </a:p>
        </p:txBody>
      </p:sp>
      <p:sp>
        <p:nvSpPr>
          <p:cNvPr id="10" name="CuadroTexto 9">
            <a:extLst>
              <a:ext uri="{FF2B5EF4-FFF2-40B4-BE49-F238E27FC236}">
                <a16:creationId xmlns:a16="http://schemas.microsoft.com/office/drawing/2014/main" xmlns="" id="{8249D199-A735-4F54-8862-D89E10E552AC}"/>
              </a:ext>
            </a:extLst>
          </p:cNvPr>
          <p:cNvSpPr txBox="1"/>
          <p:nvPr/>
        </p:nvSpPr>
        <p:spPr>
          <a:xfrm>
            <a:off x="3876903" y="2705472"/>
            <a:ext cx="8170718" cy="923330"/>
          </a:xfrm>
          <a:prstGeom prst="rect">
            <a:avLst/>
          </a:prstGeom>
          <a:noFill/>
        </p:spPr>
        <p:txBody>
          <a:bodyPr wrap="square" rtlCol="0">
            <a:spAutoFit/>
          </a:bodyPr>
          <a:lstStyle/>
          <a:p>
            <a:r>
              <a:rPr lang="en-US" dirty="0">
                <a:latin typeface="Helvetica" charset="0"/>
                <a:ea typeface="Helvetica" charset="0"/>
                <a:cs typeface="Helvetica" charset="0"/>
              </a:rPr>
              <a:t>31 Politicians </a:t>
            </a:r>
            <a:r>
              <a:rPr lang="en-US" dirty="0" smtClean="0">
                <a:latin typeface="Helvetica" charset="0"/>
                <a:ea typeface="Helvetica" charset="0"/>
                <a:cs typeface="Helvetica" charset="0"/>
              </a:rPr>
              <a:t>and </a:t>
            </a:r>
            <a:r>
              <a:rPr lang="en-US" dirty="0">
                <a:latin typeface="Helvetica" charset="0"/>
                <a:ea typeface="Helvetica" charset="0"/>
                <a:cs typeface="Helvetica" charset="0"/>
              </a:rPr>
              <a:t>their tweets were extracted. </a:t>
            </a:r>
          </a:p>
          <a:p>
            <a:r>
              <a:rPr lang="en-US" dirty="0">
                <a:latin typeface="Helvetica" charset="0"/>
                <a:ea typeface="Helvetica" charset="0"/>
                <a:cs typeface="Helvetica" charset="0"/>
              </a:rPr>
              <a:t>This dataset was used to test the accuracy of </a:t>
            </a:r>
            <a:r>
              <a:rPr lang="en-US" dirty="0" smtClean="0">
                <a:latin typeface="Helvetica" charset="0"/>
                <a:ea typeface="Helvetica" charset="0"/>
                <a:cs typeface="Helvetica" charset="0"/>
              </a:rPr>
              <a:t>our approach,</a:t>
            </a:r>
            <a:r>
              <a:rPr lang="en-US" dirty="0">
                <a:latin typeface="Helvetica" charset="0"/>
                <a:ea typeface="Helvetica" charset="0"/>
                <a:cs typeface="Helvetica" charset="0"/>
              </a:rPr>
              <a:t> </a:t>
            </a:r>
            <a:r>
              <a:rPr lang="en-US" dirty="0" smtClean="0">
                <a:latin typeface="Helvetica" charset="0"/>
                <a:ea typeface="Helvetica" charset="0"/>
                <a:cs typeface="Helvetica" charset="0"/>
              </a:rPr>
              <a:t>defining the number of dimensions of the model (300) as well as the number of clusters (5).</a:t>
            </a:r>
            <a:endParaRPr lang="es-ES" dirty="0">
              <a:latin typeface="Helvetica" charset="0"/>
              <a:ea typeface="Helvetica" charset="0"/>
              <a:cs typeface="Helvetica" charset="0"/>
            </a:endParaRPr>
          </a:p>
        </p:txBody>
      </p:sp>
      <p:sp>
        <p:nvSpPr>
          <p:cNvPr id="11" name="CuadroTexto 10">
            <a:extLst>
              <a:ext uri="{FF2B5EF4-FFF2-40B4-BE49-F238E27FC236}">
                <a16:creationId xmlns:a16="http://schemas.microsoft.com/office/drawing/2014/main" xmlns="" id="{7F7A7273-D273-46BF-B8F7-E2A812311F81}"/>
              </a:ext>
            </a:extLst>
          </p:cNvPr>
          <p:cNvSpPr txBox="1"/>
          <p:nvPr/>
        </p:nvSpPr>
        <p:spPr>
          <a:xfrm>
            <a:off x="3826673" y="3941626"/>
            <a:ext cx="7978018" cy="369332"/>
          </a:xfrm>
          <a:prstGeom prst="rect">
            <a:avLst/>
          </a:prstGeom>
          <a:noFill/>
        </p:spPr>
        <p:txBody>
          <a:bodyPr wrap="none" rtlCol="0">
            <a:spAutoFit/>
          </a:bodyPr>
          <a:lstStyle/>
          <a:p>
            <a:r>
              <a:rPr lang="en-US" dirty="0">
                <a:latin typeface="Helvetica" charset="0"/>
                <a:ea typeface="Helvetica" charset="0"/>
                <a:cs typeface="Helvetica" charset="0"/>
              </a:rPr>
              <a:t>To calculate the </a:t>
            </a:r>
            <a:r>
              <a:rPr lang="en-US" dirty="0" err="1">
                <a:latin typeface="Helvetica" charset="0"/>
                <a:ea typeface="Helvetica" charset="0"/>
                <a:cs typeface="Helvetica" charset="0"/>
              </a:rPr>
              <a:t>DoIP</a:t>
            </a:r>
            <a:r>
              <a:rPr lang="en-US" dirty="0">
                <a:latin typeface="Helvetica" charset="0"/>
                <a:ea typeface="Helvetica" charset="0"/>
                <a:cs typeface="Helvetica" charset="0"/>
              </a:rPr>
              <a:t> of digital citizens, 763 Ecuadorian users were </a:t>
            </a:r>
            <a:r>
              <a:rPr lang="en-US" dirty="0" smtClean="0">
                <a:latin typeface="Helvetica" charset="0"/>
                <a:ea typeface="Helvetica" charset="0"/>
                <a:cs typeface="Helvetica" charset="0"/>
              </a:rPr>
              <a:t>selected.</a:t>
            </a:r>
            <a:endParaRPr lang="es-ES" dirty="0">
              <a:latin typeface="Helvetica" charset="0"/>
              <a:ea typeface="Helvetica" charset="0"/>
              <a:cs typeface="Helvetica" charset="0"/>
            </a:endParaRPr>
          </a:p>
        </p:txBody>
      </p:sp>
      <p:sp>
        <p:nvSpPr>
          <p:cNvPr id="12" name="CuadroTexto 11">
            <a:extLst>
              <a:ext uri="{FF2B5EF4-FFF2-40B4-BE49-F238E27FC236}">
                <a16:creationId xmlns:a16="http://schemas.microsoft.com/office/drawing/2014/main" xmlns="" id="{1D440046-5FC4-4E44-8687-D6D2FB96FD4B}"/>
              </a:ext>
            </a:extLst>
          </p:cNvPr>
          <p:cNvSpPr txBox="1"/>
          <p:nvPr/>
        </p:nvSpPr>
        <p:spPr>
          <a:xfrm>
            <a:off x="3826673" y="4639259"/>
            <a:ext cx="7981480" cy="923330"/>
          </a:xfrm>
          <a:prstGeom prst="rect">
            <a:avLst/>
          </a:prstGeom>
          <a:noFill/>
        </p:spPr>
        <p:txBody>
          <a:bodyPr wrap="none" rtlCol="0">
            <a:spAutoFit/>
          </a:bodyPr>
          <a:lstStyle/>
          <a:p>
            <a:r>
              <a:rPr lang="en-US" dirty="0">
                <a:latin typeface="Helvetica" charset="0"/>
                <a:ea typeface="Helvetica" charset="0"/>
                <a:cs typeface="Helvetica" charset="0"/>
              </a:rPr>
              <a:t>To demonstrate the positive association of the user's </a:t>
            </a:r>
            <a:r>
              <a:rPr lang="en-US" dirty="0" err="1">
                <a:latin typeface="Helvetica" charset="0"/>
                <a:ea typeface="Helvetica" charset="0"/>
                <a:cs typeface="Helvetica" charset="0"/>
              </a:rPr>
              <a:t>DoIP</a:t>
            </a:r>
            <a:r>
              <a:rPr lang="en-US" dirty="0">
                <a:latin typeface="Helvetica" charset="0"/>
                <a:ea typeface="Helvetica" charset="0"/>
                <a:cs typeface="Helvetica" charset="0"/>
              </a:rPr>
              <a:t> and his/her </a:t>
            </a:r>
          </a:p>
          <a:p>
            <a:r>
              <a:rPr lang="en-US" dirty="0">
                <a:latin typeface="Helvetica" charset="0"/>
                <a:ea typeface="Helvetica" charset="0"/>
                <a:cs typeface="Helvetica" charset="0"/>
              </a:rPr>
              <a:t>friend's </a:t>
            </a:r>
            <a:r>
              <a:rPr lang="en-US" dirty="0" err="1">
                <a:latin typeface="Helvetica" charset="0"/>
                <a:ea typeface="Helvetica" charset="0"/>
                <a:cs typeface="Helvetica" charset="0"/>
              </a:rPr>
              <a:t>DoIP</a:t>
            </a:r>
            <a:r>
              <a:rPr lang="en-US" dirty="0">
                <a:latin typeface="Helvetica" charset="0"/>
                <a:ea typeface="Helvetica" charset="0"/>
                <a:cs typeface="Helvetica" charset="0"/>
              </a:rPr>
              <a:t>, we extracted a list of 22,523 friends (bidirectional following) </a:t>
            </a:r>
          </a:p>
          <a:p>
            <a:r>
              <a:rPr lang="en-US" dirty="0">
                <a:latin typeface="Helvetica" charset="0"/>
                <a:ea typeface="Helvetica" charset="0"/>
                <a:cs typeface="Helvetica" charset="0"/>
              </a:rPr>
              <a:t>of the 763 digital citizens.</a:t>
            </a:r>
            <a:endParaRPr lang="es-ES" dirty="0">
              <a:latin typeface="Helvetica" charset="0"/>
              <a:ea typeface="Helvetica" charset="0"/>
              <a:cs typeface="Helvetica" charset="0"/>
            </a:endParaRPr>
          </a:p>
        </p:txBody>
      </p:sp>
      <p:sp>
        <p:nvSpPr>
          <p:cNvPr id="3" name="CuadroTexto 2"/>
          <p:cNvSpPr txBox="1"/>
          <p:nvPr/>
        </p:nvSpPr>
        <p:spPr>
          <a:xfrm>
            <a:off x="3876903" y="5704727"/>
            <a:ext cx="7545348" cy="646331"/>
          </a:xfrm>
          <a:prstGeom prst="rect">
            <a:avLst/>
          </a:prstGeom>
          <a:noFill/>
        </p:spPr>
        <p:txBody>
          <a:bodyPr wrap="square" rtlCol="0">
            <a:spAutoFit/>
          </a:bodyPr>
          <a:lstStyle>
            <a:defPPr>
              <a:defRPr lang="es-ES_tradnl"/>
            </a:defPPr>
            <a:lvl1pPr>
              <a:defRPr>
                <a:latin typeface="Helvetica" charset="0"/>
                <a:ea typeface="Helvetica" charset="0"/>
                <a:cs typeface="Helvetica" charset="0"/>
              </a:defRPr>
            </a:lvl1pPr>
          </a:lstStyle>
          <a:p>
            <a:r>
              <a:rPr lang="en-US" dirty="0" smtClean="0"/>
              <a:t>W</a:t>
            </a:r>
            <a:r>
              <a:rPr lang="en-US" smtClean="0"/>
              <a:t>e </a:t>
            </a:r>
            <a:r>
              <a:rPr lang="en-US" dirty="0"/>
              <a:t>collected the tweets of 981 lists where the users were subscribed and the tweets of 1988 lists where the users </a:t>
            </a:r>
            <a:r>
              <a:rPr lang="en-US"/>
              <a:t>participate as members</a:t>
            </a:r>
            <a:r>
              <a:rPr lang="en-US" dirty="0"/>
              <a:t>.</a:t>
            </a:r>
          </a:p>
        </p:txBody>
      </p:sp>
      <p:sp>
        <p:nvSpPr>
          <p:cNvPr id="13" name="Rectángulo: esquinas redondeadas 7">
            <a:extLst>
              <a:ext uri="{FF2B5EF4-FFF2-40B4-BE49-F238E27FC236}">
                <a16:creationId xmlns:a16="http://schemas.microsoft.com/office/drawing/2014/main" xmlns="" id="{E797202A-CD1F-4AF8-AC10-B952167CB968}"/>
              </a:ext>
            </a:extLst>
          </p:cNvPr>
          <p:cNvSpPr/>
          <p:nvPr/>
        </p:nvSpPr>
        <p:spPr>
          <a:xfrm>
            <a:off x="874642" y="5719550"/>
            <a:ext cx="2584171" cy="583096"/>
          </a:xfrm>
          <a:prstGeom prst="roundRect">
            <a:avLst/>
          </a:prstGeom>
          <a:solidFill>
            <a:schemeClr val="accent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Helvetica" charset="0"/>
                <a:ea typeface="Helvetica" charset="0"/>
                <a:cs typeface="Helvetica" charset="0"/>
              </a:rPr>
              <a:t>Twitter Users' </a:t>
            </a:r>
            <a:r>
              <a:rPr lang="en-US" dirty="0" smtClean="0">
                <a:solidFill>
                  <a:schemeClr val="bg1"/>
                </a:solidFill>
                <a:latin typeface="Helvetica" charset="0"/>
                <a:ea typeface="Helvetica" charset="0"/>
                <a:cs typeface="Helvetica" charset="0"/>
              </a:rPr>
              <a:t>Lists</a:t>
            </a:r>
            <a:endParaRPr lang="en-US" dirty="0">
              <a:solidFill>
                <a:schemeClr val="bg1"/>
              </a:solidFill>
              <a:latin typeface="Helvetica" charset="0"/>
              <a:ea typeface="Helvetica" charset="0"/>
              <a:cs typeface="Helvetica" charset="0"/>
            </a:endParaRPr>
          </a:p>
        </p:txBody>
      </p:sp>
    </p:spTree>
    <p:extLst>
      <p:ext uri="{BB962C8B-B14F-4D97-AF65-F5344CB8AC3E}">
        <p14:creationId xmlns:p14="http://schemas.microsoft.com/office/powerpoint/2010/main" val="213319657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6D22F896-40B5-4ADD-8801-0D06FADFA095}" type="slidenum">
              <a:rPr lang="en-US" sz="1600" smtClean="0"/>
              <a:t>48</a:t>
            </a:fld>
            <a:endParaRPr lang="en-US" sz="1600" dirty="0"/>
          </a:p>
        </p:txBody>
      </p:sp>
      <p:sp>
        <p:nvSpPr>
          <p:cNvPr id="3" name="Título 1">
            <a:extLst>
              <a:ext uri="{FF2B5EF4-FFF2-40B4-BE49-F238E27FC236}">
                <a16:creationId xmlns="" xmlns:a16="http://schemas.microsoft.com/office/drawing/2014/main" id="{16639B4A-DFE1-4ADA-8EA3-2794A018488C}"/>
              </a:ext>
            </a:extLst>
          </p:cNvPr>
          <p:cNvSpPr txBox="1">
            <a:spLocks/>
          </p:cNvSpPr>
          <p:nvPr/>
        </p:nvSpPr>
        <p:spPr>
          <a:xfrm>
            <a:off x="1154083" y="163286"/>
            <a:ext cx="10058400" cy="1077685"/>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fr-BE" sz="3800" dirty="0" err="1" smtClean="0"/>
              <a:t>Results</a:t>
            </a:r>
            <a:r>
              <a:rPr lang="fr-BE" sz="3800" dirty="0" smtClean="0"/>
              <a:t>: </a:t>
            </a:r>
            <a:r>
              <a:rPr lang="en-US" sz="3800" dirty="0" err="1" smtClean="0"/>
              <a:t>DoIP</a:t>
            </a:r>
            <a:r>
              <a:rPr lang="en-US" sz="3800" dirty="0" smtClean="0"/>
              <a:t> of a Twitter User vs their Friends'</a:t>
            </a:r>
            <a:endParaRPr lang="es-ES" sz="3800" dirty="0"/>
          </a:p>
        </p:txBody>
      </p:sp>
      <p:sp>
        <p:nvSpPr>
          <p:cNvPr id="5" name="Rectángulo 4"/>
          <p:cNvSpPr/>
          <p:nvPr/>
        </p:nvSpPr>
        <p:spPr>
          <a:xfrm>
            <a:off x="330733" y="6424800"/>
            <a:ext cx="5485925" cy="400110"/>
          </a:xfrm>
          <a:prstGeom prst="rect">
            <a:avLst/>
          </a:prstGeom>
        </p:spPr>
        <p:txBody>
          <a:bodyPr wrap="none">
            <a:spAutoFit/>
          </a:bodyPr>
          <a:lstStyle/>
          <a:p>
            <a:r>
              <a:rPr lang="en-US" sz="2000" b="1">
                <a:solidFill>
                  <a:schemeClr val="bg1"/>
                </a:solidFill>
              </a:rPr>
              <a:t>Which followers are suitable to be followed </a:t>
            </a:r>
            <a:r>
              <a:rPr lang="en-US" sz="2000" b="1" smtClean="0">
                <a:solidFill>
                  <a:schemeClr val="bg1"/>
                </a:solidFill>
              </a:rPr>
              <a:t>back?</a:t>
            </a:r>
            <a:endParaRPr lang="en-US" sz="2000" b="1">
              <a:solidFill>
                <a:schemeClr val="bg1"/>
              </a:solidFill>
            </a:endParaRPr>
          </a:p>
        </p:txBody>
      </p:sp>
      <p:pic>
        <p:nvPicPr>
          <p:cNvPr id="6" name="Imagen 5"/>
          <p:cNvPicPr>
            <a:picLocks noChangeAspect="1"/>
          </p:cNvPicPr>
          <p:nvPr/>
        </p:nvPicPr>
        <p:blipFill>
          <a:blip r:embed="rId3"/>
          <a:stretch>
            <a:fillRect/>
          </a:stretch>
        </p:blipFill>
        <p:spPr>
          <a:xfrm>
            <a:off x="2819597" y="741858"/>
            <a:ext cx="6415327" cy="5197380"/>
          </a:xfrm>
          <a:prstGeom prst="rect">
            <a:avLst/>
          </a:prstGeom>
        </p:spPr>
      </p:pic>
      <p:sp>
        <p:nvSpPr>
          <p:cNvPr id="4" name="CuadroTexto 3"/>
          <p:cNvSpPr txBox="1"/>
          <p:nvPr/>
        </p:nvSpPr>
        <p:spPr>
          <a:xfrm>
            <a:off x="0" y="5997353"/>
            <a:ext cx="7382598" cy="369332"/>
          </a:xfrm>
          <a:prstGeom prst="rect">
            <a:avLst/>
          </a:prstGeom>
          <a:noFill/>
        </p:spPr>
        <p:txBody>
          <a:bodyPr wrap="none" rtlCol="0">
            <a:spAutoFit/>
          </a:bodyPr>
          <a:lstStyle/>
          <a:p>
            <a:r>
              <a:rPr lang="en-US"/>
              <a:t>Positive association of users’ topics of preference with their friends’ interests</a:t>
            </a:r>
          </a:p>
        </p:txBody>
      </p:sp>
    </p:spTree>
    <p:extLst>
      <p:ext uri="{BB962C8B-B14F-4D97-AF65-F5344CB8AC3E}">
        <p14:creationId xmlns:p14="http://schemas.microsoft.com/office/powerpoint/2010/main" val="3953325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2271" y="594359"/>
            <a:ext cx="3755571" cy="3528462"/>
          </a:xfrm>
        </p:spPr>
        <p:txBody>
          <a:bodyPr/>
          <a:lstStyle/>
          <a:p>
            <a:r>
              <a:rPr lang="en-US" dirty="0" err="1" smtClean="0"/>
              <a:t>Calcular</a:t>
            </a:r>
            <a:r>
              <a:rPr lang="en-US" dirty="0" smtClean="0"/>
              <a:t> el </a:t>
            </a:r>
            <a:r>
              <a:rPr lang="en-US" dirty="0" err="1" smtClean="0"/>
              <a:t>DoIP</a:t>
            </a:r>
            <a:r>
              <a:rPr lang="en-US" dirty="0" smtClean="0"/>
              <a:t> </a:t>
            </a:r>
            <a:br>
              <a:rPr lang="en-US" dirty="0" smtClean="0"/>
            </a:br>
            <a:r>
              <a:rPr lang="en-US" dirty="0" smtClean="0"/>
              <a:t>de </a:t>
            </a:r>
            <a:r>
              <a:rPr lang="en-US" dirty="0" err="1" smtClean="0"/>
              <a:t>usuarios</a:t>
            </a:r>
            <a:r>
              <a:rPr lang="en-US" dirty="0" smtClean="0"/>
              <a:t> de Twitter</a:t>
            </a:r>
            <a:endParaRPr lang="en-US" dirty="0"/>
          </a:p>
        </p:txBody>
      </p:sp>
      <p:sp>
        <p:nvSpPr>
          <p:cNvPr id="3" name="Marcador de contenido 2"/>
          <p:cNvSpPr>
            <a:spLocks noGrp="1"/>
          </p:cNvSpPr>
          <p:nvPr>
            <p:ph idx="1"/>
          </p:nvPr>
        </p:nvSpPr>
        <p:spPr>
          <a:xfrm>
            <a:off x="4800600" y="3031958"/>
            <a:ext cx="6492240" cy="2957362"/>
          </a:xfrm>
        </p:spPr>
        <p:txBody>
          <a:bodyPr>
            <a:normAutofit/>
          </a:bodyPr>
          <a:lstStyle/>
          <a:p>
            <a:r>
              <a:rPr lang="en-US" sz="2800" dirty="0"/>
              <a:t>https://</a:t>
            </a:r>
            <a:r>
              <a:rPr lang="en-US" sz="2800" dirty="0" err="1" smtClean="0"/>
              <a:t>github.com</a:t>
            </a:r>
            <a:r>
              <a:rPr lang="en-US" sz="2800" dirty="0" smtClean="0"/>
              <a:t>/lore10/</a:t>
            </a:r>
            <a:r>
              <a:rPr lang="en-US" sz="2800" dirty="0" err="1" smtClean="0"/>
              <a:t>GEITEC_curso</a:t>
            </a:r>
            <a:endParaRPr lang="en-US" sz="2800" dirty="0"/>
          </a:p>
        </p:txBody>
      </p:sp>
      <p:sp>
        <p:nvSpPr>
          <p:cNvPr id="5" name="Marcador de número de diapositiva 4"/>
          <p:cNvSpPr>
            <a:spLocks noGrp="1"/>
          </p:cNvSpPr>
          <p:nvPr>
            <p:ph type="sldNum" sz="quarter" idx="12"/>
          </p:nvPr>
        </p:nvSpPr>
        <p:spPr/>
        <p:txBody>
          <a:bodyPr/>
          <a:lstStyle/>
          <a:p>
            <a:fld id="{6D22F896-40B5-4ADD-8801-0D06FADFA095}" type="slidenum">
              <a:rPr lang="en-US" sz="1600" smtClean="0"/>
              <a:t>49</a:t>
            </a:fld>
            <a:endParaRPr lang="en-US" sz="1600" dirty="0"/>
          </a:p>
        </p:txBody>
      </p:sp>
    </p:spTree>
    <p:extLst>
      <p:ext uri="{BB962C8B-B14F-4D97-AF65-F5344CB8AC3E}">
        <p14:creationId xmlns:p14="http://schemas.microsoft.com/office/powerpoint/2010/main" val="1798518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80" y="286603"/>
            <a:ext cx="10058400" cy="1369507"/>
          </a:xfrm>
        </p:spPr>
        <p:txBody>
          <a:bodyPr/>
          <a:lstStyle/>
          <a:p>
            <a:r>
              <a:rPr lang="en-US" dirty="0" smtClean="0"/>
              <a:t>Red Social</a:t>
            </a:r>
            <a:endParaRPr lang="en-US"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5</a:t>
            </a:fld>
            <a:endParaRPr lang="en-US" sz="1600" dirty="0"/>
          </a:p>
        </p:txBody>
      </p:sp>
      <p:sp>
        <p:nvSpPr>
          <p:cNvPr id="7" name="Marcador de contenido 2"/>
          <p:cNvSpPr txBox="1">
            <a:spLocks/>
          </p:cNvSpPr>
          <p:nvPr/>
        </p:nvSpPr>
        <p:spPr>
          <a:xfrm>
            <a:off x="1173380" y="1798411"/>
            <a:ext cx="10234915" cy="4628715"/>
          </a:xfrm>
          <a:prstGeom prst="rect">
            <a:avLst/>
          </a:prstGeom>
        </p:spPr>
        <p:txBody>
          <a:bodyPr vert="horz" lIns="0" tIns="45720" rIns="0" bIns="45720" rtlCol="0">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buClr>
              <a:buFont typeface="Arial" charset="0"/>
              <a:buChar char="•"/>
            </a:pPr>
            <a:r>
              <a:rPr lang="es-ES_tradnl" sz="2600" dirty="0" smtClean="0"/>
              <a:t> Espacio virtual donde las personas se “reúnen” con otras.</a:t>
            </a:r>
          </a:p>
          <a:p>
            <a:pPr>
              <a:buClr>
                <a:schemeClr val="accent2"/>
              </a:buClr>
              <a:buFont typeface="Arial" charset="0"/>
              <a:buChar char="•"/>
            </a:pPr>
            <a:endParaRPr lang="es-ES_tradnl" sz="2600" dirty="0" smtClean="0"/>
          </a:p>
          <a:p>
            <a:pPr>
              <a:buClr>
                <a:schemeClr val="accent2"/>
              </a:buClr>
              <a:buFont typeface="Arial" charset="0"/>
              <a:buChar char="•"/>
            </a:pPr>
            <a:endParaRPr lang="es-ES_tradnl" sz="2600" dirty="0" smtClean="0"/>
          </a:p>
          <a:p>
            <a:pPr>
              <a:buClr>
                <a:schemeClr val="accent2"/>
              </a:buClr>
              <a:buFont typeface="Arial" charset="0"/>
              <a:buChar char="•"/>
            </a:pPr>
            <a:endParaRPr lang="es-ES_tradnl" sz="2600" dirty="0" smtClean="0"/>
          </a:p>
          <a:p>
            <a:pPr>
              <a:buClr>
                <a:schemeClr val="accent2"/>
              </a:buClr>
              <a:buFont typeface="Arial" charset="0"/>
              <a:buChar char="•"/>
            </a:pPr>
            <a:endParaRPr lang="es-ES_tradnl" sz="2600" dirty="0" smtClean="0"/>
          </a:p>
          <a:p>
            <a:pPr>
              <a:buClr>
                <a:schemeClr val="accent2"/>
              </a:buClr>
              <a:buFont typeface="Arial" charset="0"/>
              <a:buChar char="•"/>
            </a:pPr>
            <a:endParaRPr lang="es-ES_tradnl" sz="2600" dirty="0" smtClean="0"/>
          </a:p>
          <a:p>
            <a:pPr marL="285750" indent="-285750">
              <a:buClr>
                <a:schemeClr val="accent2"/>
              </a:buClr>
              <a:buFont typeface="Arial" charset="0"/>
              <a:buChar char="•"/>
            </a:pPr>
            <a:r>
              <a:rPr lang="es-ES_tradnl" sz="2600" dirty="0" smtClean="0"/>
              <a:t>Diversas estructuras: grupos pequeños con un fin específico (como tejer); o sitios con millones de participantes.</a:t>
            </a:r>
          </a:p>
          <a:p>
            <a:pPr marL="285750" indent="-285750">
              <a:buClr>
                <a:schemeClr val="accent2"/>
              </a:buClr>
              <a:buFont typeface="Arial" charset="0"/>
              <a:buChar char="•"/>
            </a:pPr>
            <a:r>
              <a:rPr lang="es-ES_tradnl" sz="2600" dirty="0" smtClean="0"/>
              <a:t>Varios tipos de plataformas: listas de email, blogs, wikis, and sitios de </a:t>
            </a:r>
            <a:r>
              <a:rPr lang="es-ES_tradnl" sz="2600" dirty="0" err="1" smtClean="0"/>
              <a:t>networking</a:t>
            </a:r>
            <a:r>
              <a:rPr lang="es-ES_tradnl" sz="2600" dirty="0" smtClean="0"/>
              <a:t>.</a:t>
            </a:r>
          </a:p>
          <a:p>
            <a:pPr marL="285750" indent="-285750">
              <a:buClr>
                <a:schemeClr val="accent2"/>
              </a:buClr>
              <a:buFont typeface="Arial" charset="0"/>
              <a:buChar char="•"/>
            </a:pPr>
            <a:r>
              <a:rPr lang="es-ES_tradnl" sz="2600" dirty="0" smtClean="0"/>
              <a:t>Característica común: interacciones entre los usuarios que perduran durante el tiempo.</a:t>
            </a:r>
            <a:endParaRPr lang="es-ES_tradnl" sz="2600" dirty="0"/>
          </a:p>
        </p:txBody>
      </p:sp>
      <p:sp>
        <p:nvSpPr>
          <p:cNvPr id="8" name="Rectángulo 7"/>
          <p:cNvSpPr/>
          <p:nvPr/>
        </p:nvSpPr>
        <p:spPr>
          <a:xfrm>
            <a:off x="3049888" y="2299620"/>
            <a:ext cx="3948902" cy="892552"/>
          </a:xfrm>
          <a:prstGeom prst="rect">
            <a:avLst/>
          </a:prstGeom>
          <a:solidFill>
            <a:schemeClr val="lt1"/>
          </a:solidFill>
          <a:ln cap="rnd">
            <a:solidFill>
              <a:schemeClr val="accent2">
                <a:lumMod val="75000"/>
              </a:schemeClr>
            </a:solidFill>
            <a:round/>
          </a:ln>
          <a:effectLst>
            <a:softEdge rad="0"/>
          </a:effectLst>
        </p:spPr>
        <p:style>
          <a:lnRef idx="2">
            <a:schemeClr val="accent2"/>
          </a:lnRef>
          <a:fillRef idx="1">
            <a:schemeClr val="lt1"/>
          </a:fillRef>
          <a:effectRef idx="0">
            <a:schemeClr val="accent2"/>
          </a:effectRef>
          <a:fontRef idx="minor">
            <a:schemeClr val="dk1"/>
          </a:fontRef>
        </p:style>
        <p:txBody>
          <a:bodyPr wrap="none" lIns="91440" tIns="45720" rIns="91440" bIns="45720">
            <a:spAutoFit/>
          </a:bodyPr>
          <a:lstStyle/>
          <a:p>
            <a:pPr algn="ctr"/>
            <a:r>
              <a:rPr lang="en-US" sz="2600" dirty="0" err="1" smtClean="0">
                <a:ln w="0"/>
                <a:solidFill>
                  <a:schemeClr val="accent2"/>
                </a:solidFill>
                <a:effectLst>
                  <a:outerShdw blurRad="38100" dist="19050" dir="2700000" algn="tl" rotWithShape="0">
                    <a:schemeClr val="dk1">
                      <a:alpha val="40000"/>
                    </a:schemeClr>
                  </a:outerShdw>
                </a:effectLst>
              </a:rPr>
              <a:t>Intercambio</a:t>
            </a:r>
            <a:r>
              <a:rPr lang="en-US" sz="2600" dirty="0" smtClean="0">
                <a:ln w="0"/>
                <a:solidFill>
                  <a:schemeClr val="accent2"/>
                </a:solidFill>
                <a:effectLst>
                  <a:outerShdw blurRad="38100" dist="19050" dir="2700000" algn="tl" rotWithShape="0">
                    <a:schemeClr val="dk1">
                      <a:alpha val="40000"/>
                    </a:schemeClr>
                  </a:outerShdw>
                </a:effectLst>
              </a:rPr>
              <a:t> de </a:t>
            </a:r>
            <a:r>
              <a:rPr lang="en-US" sz="2600" dirty="0" err="1" smtClean="0">
                <a:ln w="0"/>
                <a:solidFill>
                  <a:schemeClr val="accent2"/>
                </a:solidFill>
                <a:effectLst>
                  <a:outerShdw blurRad="38100" dist="19050" dir="2700000" algn="tl" rotWithShape="0">
                    <a:schemeClr val="dk1">
                      <a:alpha val="40000"/>
                    </a:schemeClr>
                  </a:outerShdw>
                </a:effectLst>
              </a:rPr>
              <a:t>Informaci</a:t>
            </a:r>
            <a:r>
              <a:rPr lang="es-ES" sz="2600" dirty="0" err="1" smtClean="0">
                <a:ln w="0"/>
                <a:solidFill>
                  <a:schemeClr val="accent2"/>
                </a:solidFill>
                <a:effectLst>
                  <a:outerShdw blurRad="38100" dist="19050" dir="2700000" algn="tl" rotWithShape="0">
                    <a:schemeClr val="dk1">
                      <a:alpha val="40000"/>
                    </a:schemeClr>
                  </a:outerShdw>
                </a:effectLst>
              </a:rPr>
              <a:t>ón</a:t>
            </a:r>
            <a:endParaRPr lang="en-US" sz="2600" dirty="0" smtClean="0">
              <a:ln w="0"/>
              <a:solidFill>
                <a:schemeClr val="accent2"/>
              </a:solidFill>
              <a:effectLst>
                <a:outerShdw blurRad="38100" dist="19050" dir="2700000" algn="tl" rotWithShape="0">
                  <a:schemeClr val="dk1">
                    <a:alpha val="40000"/>
                  </a:schemeClr>
                </a:outerShdw>
              </a:effectLst>
            </a:endParaRPr>
          </a:p>
          <a:p>
            <a:pPr algn="ctr"/>
            <a:endParaRPr lang="en-US" sz="2600" dirty="0">
              <a:ln w="0"/>
              <a:solidFill>
                <a:schemeClr val="accent2"/>
              </a:solidFill>
              <a:effectLst>
                <a:outerShdw blurRad="38100" dist="19050" dir="2700000" algn="tl" rotWithShape="0">
                  <a:schemeClr val="dk1">
                    <a:alpha val="40000"/>
                  </a:schemeClr>
                </a:outerShdw>
              </a:effectLst>
            </a:endParaRPr>
          </a:p>
        </p:txBody>
      </p:sp>
      <p:sp>
        <p:nvSpPr>
          <p:cNvPr id="9" name="Rectángulo 8"/>
          <p:cNvSpPr/>
          <p:nvPr/>
        </p:nvSpPr>
        <p:spPr>
          <a:xfrm>
            <a:off x="2616030" y="2758172"/>
            <a:ext cx="3905556" cy="492443"/>
          </a:xfrm>
          <a:prstGeom prst="rect">
            <a:avLst/>
          </a:prstGeom>
        </p:spPr>
        <p:style>
          <a:lnRef idx="2">
            <a:schemeClr val="accent2"/>
          </a:lnRef>
          <a:fillRef idx="1">
            <a:schemeClr val="lt1"/>
          </a:fillRef>
          <a:effectRef idx="0">
            <a:schemeClr val="accent2"/>
          </a:effectRef>
          <a:fontRef idx="minor">
            <a:schemeClr val="dk1"/>
          </a:fontRef>
        </p:style>
        <p:txBody>
          <a:bodyPr wrap="none" lIns="91440" tIns="45720" rIns="91440" bIns="45720">
            <a:spAutoFit/>
          </a:bodyPr>
          <a:lstStyle/>
          <a:p>
            <a:pPr algn="ctr"/>
            <a:r>
              <a:rPr lang="en-US" sz="2600" dirty="0" err="1" smtClean="0">
                <a:ln w="0"/>
                <a:solidFill>
                  <a:schemeClr val="accent2"/>
                </a:solidFill>
                <a:effectLst>
                  <a:outerShdw blurRad="38100" dist="19050" dir="2700000" algn="tl" rotWithShape="0">
                    <a:schemeClr val="dk1">
                      <a:alpha val="40000"/>
                    </a:schemeClr>
                  </a:outerShdw>
                </a:effectLst>
              </a:rPr>
              <a:t>Recursos</a:t>
            </a:r>
            <a:r>
              <a:rPr lang="en-US" sz="2600" dirty="0" smtClean="0">
                <a:ln w="0"/>
                <a:solidFill>
                  <a:schemeClr val="accent2"/>
                </a:solidFill>
                <a:effectLst>
                  <a:outerShdw blurRad="38100" dist="19050" dir="2700000" algn="tl" rotWithShape="0">
                    <a:schemeClr val="dk1">
                      <a:alpha val="40000"/>
                    </a:schemeClr>
                  </a:outerShdw>
                </a:effectLst>
              </a:rPr>
              <a:t> </a:t>
            </a:r>
            <a:r>
              <a:rPr lang="en-US" sz="2600" dirty="0" err="1" smtClean="0">
                <a:ln w="0"/>
                <a:solidFill>
                  <a:schemeClr val="accent2"/>
                </a:solidFill>
                <a:effectLst>
                  <a:outerShdw blurRad="38100" dist="19050" dir="2700000" algn="tl" rotWithShape="0">
                    <a:schemeClr val="dk1">
                      <a:alpha val="40000"/>
                    </a:schemeClr>
                  </a:outerShdw>
                </a:effectLst>
              </a:rPr>
              <a:t>que</a:t>
            </a:r>
            <a:r>
              <a:rPr lang="en-US" sz="2600" dirty="0" smtClean="0">
                <a:ln w="0"/>
                <a:solidFill>
                  <a:schemeClr val="accent2"/>
                </a:solidFill>
                <a:effectLst>
                  <a:outerShdw blurRad="38100" dist="19050" dir="2700000" algn="tl" rotWithShape="0">
                    <a:schemeClr val="dk1">
                      <a:alpha val="40000"/>
                    </a:schemeClr>
                  </a:outerShdw>
                </a:effectLst>
              </a:rPr>
              <a:t> se </a:t>
            </a:r>
            <a:r>
              <a:rPr lang="en-US" sz="2600" dirty="0" err="1" smtClean="0">
                <a:ln w="0"/>
                <a:solidFill>
                  <a:schemeClr val="accent2"/>
                </a:solidFill>
                <a:effectLst>
                  <a:outerShdw blurRad="38100" dist="19050" dir="2700000" algn="tl" rotWithShape="0">
                    <a:schemeClr val="dk1">
                      <a:alpha val="40000"/>
                    </a:schemeClr>
                  </a:outerShdw>
                </a:effectLst>
              </a:rPr>
              <a:t>comparten</a:t>
            </a:r>
            <a:endParaRPr lang="en-US" sz="2600" dirty="0">
              <a:ln w="0"/>
              <a:solidFill>
                <a:schemeClr val="accent2"/>
              </a:solidFill>
              <a:effectLst>
                <a:outerShdw blurRad="38100" dist="19050" dir="2700000" algn="tl" rotWithShape="0">
                  <a:schemeClr val="dk1">
                    <a:alpha val="40000"/>
                  </a:schemeClr>
                </a:outerShdw>
              </a:effectLst>
            </a:endParaRPr>
          </a:p>
        </p:txBody>
      </p:sp>
      <p:sp>
        <p:nvSpPr>
          <p:cNvPr id="10" name="Rectángulo 9"/>
          <p:cNvSpPr/>
          <p:nvPr/>
        </p:nvSpPr>
        <p:spPr>
          <a:xfrm>
            <a:off x="3876827" y="3183353"/>
            <a:ext cx="2386159" cy="492443"/>
          </a:xfrm>
          <a:prstGeom prst="rect">
            <a:avLst/>
          </a:prstGeom>
        </p:spPr>
        <p:style>
          <a:lnRef idx="2">
            <a:schemeClr val="accent2"/>
          </a:lnRef>
          <a:fillRef idx="1">
            <a:schemeClr val="lt1"/>
          </a:fillRef>
          <a:effectRef idx="0">
            <a:schemeClr val="accent2"/>
          </a:effectRef>
          <a:fontRef idx="minor">
            <a:schemeClr val="dk1"/>
          </a:fontRef>
        </p:style>
        <p:txBody>
          <a:bodyPr wrap="square" lIns="91440" tIns="45720" rIns="91440" bIns="45720">
            <a:spAutoFit/>
          </a:bodyPr>
          <a:lstStyle/>
          <a:p>
            <a:pPr algn="ctr"/>
            <a:r>
              <a:rPr lang="en-US" sz="2600" dirty="0" err="1" smtClean="0">
                <a:ln w="0"/>
                <a:solidFill>
                  <a:schemeClr val="accent2"/>
                </a:solidFill>
                <a:effectLst>
                  <a:outerShdw blurRad="38100" dist="19050" dir="2700000" algn="tl" rotWithShape="0">
                    <a:schemeClr val="dk1">
                      <a:alpha val="40000"/>
                    </a:schemeClr>
                  </a:outerShdw>
                </a:effectLst>
              </a:rPr>
              <a:t>Conversaciones</a:t>
            </a:r>
            <a:endParaRPr lang="en-US" sz="2600" dirty="0">
              <a:ln w="0"/>
              <a:solidFill>
                <a:schemeClr val="accent2"/>
              </a:solidFill>
              <a:effectLst>
                <a:outerShdw blurRad="38100" dist="19050" dir="2700000" algn="tl" rotWithShape="0">
                  <a:schemeClr val="dk1">
                    <a:alpha val="40000"/>
                  </a:schemeClr>
                </a:outerShdw>
              </a:effectLst>
            </a:endParaRPr>
          </a:p>
        </p:txBody>
      </p:sp>
      <p:sp>
        <p:nvSpPr>
          <p:cNvPr id="11" name="Rectángulo 10"/>
          <p:cNvSpPr/>
          <p:nvPr/>
        </p:nvSpPr>
        <p:spPr>
          <a:xfrm>
            <a:off x="6708658" y="2773890"/>
            <a:ext cx="3378871" cy="492443"/>
          </a:xfrm>
          <a:prstGeom prst="rect">
            <a:avLst/>
          </a:prstGeom>
        </p:spPr>
        <p:style>
          <a:lnRef idx="2">
            <a:schemeClr val="accent2"/>
          </a:lnRef>
          <a:fillRef idx="1">
            <a:schemeClr val="lt1"/>
          </a:fillRef>
          <a:effectRef idx="0">
            <a:schemeClr val="accent2"/>
          </a:effectRef>
          <a:fontRef idx="minor">
            <a:schemeClr val="dk1"/>
          </a:fontRef>
        </p:style>
        <p:txBody>
          <a:bodyPr wrap="square" lIns="91440" tIns="45720" rIns="91440" bIns="45720">
            <a:spAutoFit/>
          </a:bodyPr>
          <a:lstStyle/>
          <a:p>
            <a:pPr algn="ctr"/>
            <a:r>
              <a:rPr lang="en-US" sz="2600" dirty="0" err="1" smtClean="0">
                <a:ln w="0"/>
                <a:solidFill>
                  <a:schemeClr val="accent2"/>
                </a:solidFill>
                <a:effectLst>
                  <a:outerShdw blurRad="38100" dist="19050" dir="2700000" algn="tl" rotWithShape="0">
                    <a:schemeClr val="dk1">
                      <a:alpha val="40000"/>
                    </a:schemeClr>
                  </a:outerShdw>
                </a:effectLst>
              </a:rPr>
              <a:t>Aprendizaje</a:t>
            </a:r>
            <a:r>
              <a:rPr lang="en-US" sz="2600" dirty="0" smtClean="0">
                <a:ln w="0"/>
                <a:solidFill>
                  <a:schemeClr val="accent2"/>
                </a:solidFill>
                <a:effectLst>
                  <a:outerShdw blurRad="38100" dist="19050" dir="2700000" algn="tl" rotWithShape="0">
                    <a:schemeClr val="dk1">
                      <a:alpha val="40000"/>
                    </a:schemeClr>
                  </a:outerShdw>
                </a:effectLst>
              </a:rPr>
              <a:t> </a:t>
            </a:r>
            <a:r>
              <a:rPr lang="en-US" sz="2600" dirty="0" err="1" smtClean="0">
                <a:ln w="0"/>
                <a:solidFill>
                  <a:schemeClr val="accent2"/>
                </a:solidFill>
                <a:effectLst>
                  <a:outerShdw blurRad="38100" dist="19050" dir="2700000" algn="tl" rotWithShape="0">
                    <a:schemeClr val="dk1">
                      <a:alpha val="40000"/>
                    </a:schemeClr>
                  </a:outerShdw>
                </a:effectLst>
              </a:rPr>
              <a:t>Colectivo</a:t>
            </a:r>
            <a:endParaRPr lang="en-US" sz="2600" dirty="0">
              <a:ln w="0"/>
              <a:solidFill>
                <a:schemeClr val="accent2"/>
              </a:solidFill>
              <a:effectLst>
                <a:outerShdw blurRad="38100" dist="19050" dir="2700000" algn="tl" rotWithShape="0">
                  <a:schemeClr val="dk1">
                    <a:alpha val="40000"/>
                  </a:schemeClr>
                </a:outerShdw>
              </a:effectLst>
            </a:endParaRPr>
          </a:p>
        </p:txBody>
      </p:sp>
      <p:sp>
        <p:nvSpPr>
          <p:cNvPr id="12" name="Rectángulo 11"/>
          <p:cNvSpPr/>
          <p:nvPr/>
        </p:nvSpPr>
        <p:spPr>
          <a:xfrm>
            <a:off x="6998790" y="2284443"/>
            <a:ext cx="2056590" cy="492443"/>
          </a:xfrm>
          <a:prstGeom prst="rect">
            <a:avLst/>
          </a:prstGeom>
        </p:spPr>
        <p:style>
          <a:lnRef idx="2">
            <a:schemeClr val="accent2"/>
          </a:lnRef>
          <a:fillRef idx="1">
            <a:schemeClr val="lt1"/>
          </a:fillRef>
          <a:effectRef idx="0">
            <a:schemeClr val="accent2"/>
          </a:effectRef>
          <a:fontRef idx="minor">
            <a:schemeClr val="dk1"/>
          </a:fontRef>
        </p:style>
        <p:txBody>
          <a:bodyPr wrap="none" lIns="91440" tIns="45720" rIns="91440" bIns="45720">
            <a:spAutoFit/>
          </a:bodyPr>
          <a:lstStyle/>
          <a:p>
            <a:pPr algn="ctr"/>
            <a:r>
              <a:rPr lang="en-US" sz="2600" dirty="0" err="1" smtClean="0">
                <a:ln w="0"/>
                <a:solidFill>
                  <a:schemeClr val="accent2"/>
                </a:solidFill>
                <a:effectLst>
                  <a:outerShdw blurRad="38100" dist="19050" dir="2700000" algn="tl" rotWithShape="0">
                    <a:schemeClr val="dk1">
                      <a:alpha val="40000"/>
                    </a:schemeClr>
                  </a:outerShdw>
                </a:effectLst>
              </a:rPr>
              <a:t>Juegos</a:t>
            </a:r>
            <a:r>
              <a:rPr lang="en-US" sz="2600" dirty="0" smtClean="0">
                <a:ln w="0"/>
                <a:solidFill>
                  <a:schemeClr val="accent2"/>
                </a:solidFill>
                <a:effectLst>
                  <a:outerShdw blurRad="38100" dist="19050" dir="2700000" algn="tl" rotWithShape="0">
                    <a:schemeClr val="dk1">
                      <a:alpha val="40000"/>
                    </a:schemeClr>
                  </a:outerShdw>
                </a:effectLst>
              </a:rPr>
              <a:t> Online</a:t>
            </a:r>
            <a:endParaRPr lang="en-US" sz="2600" dirty="0">
              <a:ln w="0"/>
              <a:solidFill>
                <a:schemeClr val="accent2"/>
              </a:solidFill>
              <a:effectLst>
                <a:outerShdw blurRad="38100" dist="19050" dir="2700000" algn="tl" rotWithShape="0">
                  <a:schemeClr val="dk1">
                    <a:alpha val="40000"/>
                  </a:schemeClr>
                </a:outerShdw>
              </a:effectLst>
            </a:endParaRPr>
          </a:p>
        </p:txBody>
      </p:sp>
      <p:sp>
        <p:nvSpPr>
          <p:cNvPr id="14" name="Rectángulo 13"/>
          <p:cNvSpPr/>
          <p:nvPr/>
        </p:nvSpPr>
        <p:spPr>
          <a:xfrm>
            <a:off x="6262986" y="3249169"/>
            <a:ext cx="3654215" cy="492443"/>
          </a:xfrm>
          <a:prstGeom prst="rect">
            <a:avLst/>
          </a:prstGeom>
        </p:spPr>
        <p:style>
          <a:lnRef idx="2">
            <a:schemeClr val="accent2"/>
          </a:lnRef>
          <a:fillRef idx="1">
            <a:schemeClr val="lt1"/>
          </a:fillRef>
          <a:effectRef idx="0">
            <a:schemeClr val="accent2"/>
          </a:effectRef>
          <a:fontRef idx="minor">
            <a:schemeClr val="dk1"/>
          </a:fontRef>
        </p:style>
        <p:txBody>
          <a:bodyPr wrap="square" lIns="91440" tIns="45720" rIns="91440" bIns="45720">
            <a:spAutoFit/>
          </a:bodyPr>
          <a:lstStyle/>
          <a:p>
            <a:pPr algn="ctr"/>
            <a:r>
              <a:rPr lang="en-US" sz="2600" dirty="0" smtClean="0">
                <a:ln w="0"/>
                <a:solidFill>
                  <a:schemeClr val="accent2"/>
                </a:solidFill>
                <a:effectLst>
                  <a:outerShdw blurRad="38100" dist="19050" dir="2700000" algn="tl" rotWithShape="0">
                    <a:schemeClr val="dk1">
                      <a:alpha val="40000"/>
                    </a:schemeClr>
                  </a:outerShdw>
                </a:effectLst>
              </a:rPr>
              <a:t>Nuevo </a:t>
            </a:r>
            <a:r>
              <a:rPr lang="en-US" sz="2600" dirty="0" err="1" smtClean="0">
                <a:ln w="0"/>
                <a:solidFill>
                  <a:schemeClr val="accent2"/>
                </a:solidFill>
                <a:effectLst>
                  <a:outerShdw blurRad="38100" dist="19050" dir="2700000" algn="tl" rotWithShape="0">
                    <a:schemeClr val="dk1">
                      <a:alpha val="40000"/>
                    </a:schemeClr>
                  </a:outerShdw>
                </a:effectLst>
              </a:rPr>
              <a:t>Contenido</a:t>
            </a:r>
            <a:endParaRPr lang="en-US" sz="2600" dirty="0" smtClean="0">
              <a:ln w="0"/>
              <a:solidFill>
                <a:schemeClr val="accent2"/>
              </a:solidFill>
              <a:effectLst>
                <a:outerShdw blurRad="38100" dist="19050" dir="2700000" algn="tl" rotWithShape="0">
                  <a:schemeClr val="dk1">
                    <a:alpha val="40000"/>
                  </a:schemeClr>
                </a:outerShdw>
              </a:effectLst>
            </a:endParaRPr>
          </a:p>
        </p:txBody>
      </p:sp>
      <p:sp>
        <p:nvSpPr>
          <p:cNvPr id="15" name="Rectángulo 14"/>
          <p:cNvSpPr/>
          <p:nvPr/>
        </p:nvSpPr>
        <p:spPr>
          <a:xfrm>
            <a:off x="6680573" y="3746835"/>
            <a:ext cx="3263074" cy="492443"/>
          </a:xfrm>
          <a:prstGeom prst="rect">
            <a:avLst/>
          </a:prstGeom>
        </p:spPr>
        <p:style>
          <a:lnRef idx="2">
            <a:schemeClr val="accent2"/>
          </a:lnRef>
          <a:fillRef idx="1">
            <a:schemeClr val="lt1"/>
          </a:fillRef>
          <a:effectRef idx="0">
            <a:schemeClr val="accent2"/>
          </a:effectRef>
          <a:fontRef idx="minor">
            <a:schemeClr val="dk1"/>
          </a:fontRef>
        </p:style>
        <p:txBody>
          <a:bodyPr wrap="none" lIns="91440" tIns="45720" rIns="91440" bIns="45720">
            <a:spAutoFit/>
          </a:bodyPr>
          <a:lstStyle/>
          <a:p>
            <a:pPr algn="ctr"/>
            <a:r>
              <a:rPr lang="es-ES_tradnl" sz="2600" dirty="0" smtClean="0">
                <a:ln w="0"/>
                <a:solidFill>
                  <a:schemeClr val="accent2"/>
                </a:solidFill>
                <a:effectLst>
                  <a:outerShdw blurRad="38100" dist="19050" dir="2700000" algn="tl" rotWithShape="0">
                    <a:schemeClr val="dk1">
                      <a:alpha val="40000"/>
                    </a:schemeClr>
                  </a:outerShdw>
                </a:effectLst>
              </a:rPr>
              <a:t>Interacción simultánea</a:t>
            </a:r>
            <a:endParaRPr lang="es-ES_tradnl" sz="2600" dirty="0">
              <a:ln w="0"/>
              <a:solidFill>
                <a:schemeClr val="accent2"/>
              </a:solidFill>
              <a:effectLst>
                <a:outerShdw blurRad="38100" dist="19050" dir="2700000" algn="tl" rotWithShape="0">
                  <a:schemeClr val="dk1">
                    <a:alpha val="40000"/>
                  </a:schemeClr>
                </a:outerShdw>
              </a:effectLst>
            </a:endParaRPr>
          </a:p>
        </p:txBody>
      </p:sp>
      <p:sp>
        <p:nvSpPr>
          <p:cNvPr id="16" name="Rectángulo 15"/>
          <p:cNvSpPr/>
          <p:nvPr/>
        </p:nvSpPr>
        <p:spPr>
          <a:xfrm>
            <a:off x="1500436" y="3604534"/>
            <a:ext cx="5180137" cy="492443"/>
          </a:xfrm>
          <a:prstGeom prst="rect">
            <a:avLst/>
          </a:prstGeom>
        </p:spPr>
        <p:style>
          <a:lnRef idx="2">
            <a:schemeClr val="accent2"/>
          </a:lnRef>
          <a:fillRef idx="1">
            <a:schemeClr val="lt1"/>
          </a:fillRef>
          <a:effectRef idx="0">
            <a:schemeClr val="accent2"/>
          </a:effectRef>
          <a:fontRef idx="minor">
            <a:schemeClr val="dk1"/>
          </a:fontRef>
        </p:style>
        <p:txBody>
          <a:bodyPr wrap="none" lIns="91440" tIns="45720" rIns="91440" bIns="45720">
            <a:spAutoFit/>
          </a:bodyPr>
          <a:lstStyle/>
          <a:p>
            <a:pPr algn="ctr"/>
            <a:r>
              <a:rPr lang="en-US" sz="2600" dirty="0" err="1" smtClean="0">
                <a:ln w="0"/>
                <a:solidFill>
                  <a:schemeClr val="accent2"/>
                </a:solidFill>
                <a:effectLst>
                  <a:outerShdw blurRad="38100" dist="19050" dir="2700000" algn="tl" rotWithShape="0">
                    <a:schemeClr val="dk1">
                      <a:alpha val="40000"/>
                    </a:schemeClr>
                  </a:outerShdw>
                </a:effectLst>
              </a:rPr>
              <a:t>Discubrimiento</a:t>
            </a:r>
            <a:r>
              <a:rPr lang="en-US" sz="2600" dirty="0" smtClean="0">
                <a:ln w="0"/>
                <a:solidFill>
                  <a:schemeClr val="accent2"/>
                </a:solidFill>
                <a:effectLst>
                  <a:outerShdw blurRad="38100" dist="19050" dir="2700000" algn="tl" rotWithShape="0">
                    <a:schemeClr val="dk1">
                      <a:alpha val="40000"/>
                    </a:schemeClr>
                  </a:outerShdw>
                </a:effectLst>
              </a:rPr>
              <a:t> de </a:t>
            </a:r>
            <a:r>
              <a:rPr lang="en-US" sz="2600" dirty="0" err="1" smtClean="0">
                <a:ln w="0"/>
                <a:solidFill>
                  <a:schemeClr val="accent2"/>
                </a:solidFill>
                <a:effectLst>
                  <a:outerShdw blurRad="38100" dist="19050" dir="2700000" algn="tl" rotWithShape="0">
                    <a:schemeClr val="dk1">
                      <a:alpha val="40000"/>
                    </a:schemeClr>
                  </a:outerShdw>
                </a:effectLst>
              </a:rPr>
              <a:t>contactos</a:t>
            </a:r>
            <a:r>
              <a:rPr lang="en-US" sz="2600" dirty="0" smtClean="0">
                <a:ln w="0"/>
                <a:solidFill>
                  <a:schemeClr val="accent2"/>
                </a:solidFill>
                <a:effectLst>
                  <a:outerShdw blurRad="38100" dist="19050" dir="2700000" algn="tl" rotWithShape="0">
                    <a:schemeClr val="dk1">
                      <a:alpha val="40000"/>
                    </a:schemeClr>
                  </a:outerShdw>
                </a:effectLst>
              </a:rPr>
              <a:t> </a:t>
            </a:r>
            <a:r>
              <a:rPr lang="en-US" sz="2600" dirty="0" err="1" smtClean="0">
                <a:ln w="0"/>
                <a:solidFill>
                  <a:schemeClr val="accent2"/>
                </a:solidFill>
                <a:effectLst>
                  <a:outerShdw blurRad="38100" dist="19050" dir="2700000" algn="tl" rotWithShape="0">
                    <a:schemeClr val="dk1">
                      <a:alpha val="40000"/>
                    </a:schemeClr>
                  </a:outerShdw>
                </a:effectLst>
              </a:rPr>
              <a:t>sociales</a:t>
            </a:r>
            <a:endParaRPr lang="en-US" sz="2600" dirty="0">
              <a:ln w="0"/>
              <a:solidFill>
                <a:schemeClr val="accent2"/>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2397343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ctr"/>
            <a:r>
              <a:rPr lang="es-AR" sz="4400" b="1" dirty="0">
                <a:solidFill>
                  <a:srgbClr val="000000"/>
                </a:solidFill>
                <a:latin typeface="Arial Narrow" charset="0"/>
              </a:rPr>
              <a:t>MODULO </a:t>
            </a:r>
            <a:r>
              <a:rPr lang="es-AR" sz="4400" b="1" dirty="0" smtClean="0">
                <a:solidFill>
                  <a:srgbClr val="000000"/>
                </a:solidFill>
                <a:latin typeface="Arial Narrow" charset="0"/>
              </a:rPr>
              <a:t>12</a:t>
            </a:r>
            <a:br>
              <a:rPr lang="es-AR" sz="4400" b="1" dirty="0" smtClean="0">
                <a:solidFill>
                  <a:srgbClr val="000000"/>
                </a:solidFill>
                <a:latin typeface="Arial Narrow" charset="0"/>
              </a:rPr>
            </a:br>
            <a:r>
              <a:rPr lang="es-AR" sz="4400" b="1" dirty="0">
                <a:solidFill>
                  <a:srgbClr val="000000"/>
                </a:solidFill>
                <a:latin typeface="Arial Narrow" charset="0"/>
              </a:rPr>
              <a:t/>
            </a:r>
            <a:br>
              <a:rPr lang="es-AR" sz="4400" b="1" dirty="0">
                <a:solidFill>
                  <a:srgbClr val="000000"/>
                </a:solidFill>
                <a:latin typeface="Arial Narrow" charset="0"/>
              </a:rPr>
            </a:br>
            <a:r>
              <a:rPr lang="es-AR" sz="4400" dirty="0" smtClean="0">
                <a:solidFill>
                  <a:srgbClr val="000000"/>
                </a:solidFill>
                <a:latin typeface="Arial Narrow" charset="0"/>
              </a:rPr>
              <a:t>Análisis </a:t>
            </a:r>
            <a:r>
              <a:rPr lang="es-AR" sz="4400" dirty="0">
                <a:solidFill>
                  <a:srgbClr val="000000"/>
                </a:solidFill>
                <a:latin typeface="Arial Narrow" charset="0"/>
              </a:rPr>
              <a:t>de datos en la comunicación digital: Revisión de artículos académicos</a:t>
            </a:r>
            <a:endParaRPr lang="es-ES_tradnl" sz="4400" b="1" dirty="0">
              <a:solidFill>
                <a:srgbClr val="000000"/>
              </a:solidFill>
              <a:latin typeface="Arial Narrow" charset="0"/>
            </a:endParaRPr>
          </a:p>
        </p:txBody>
      </p:sp>
      <p:sp>
        <p:nvSpPr>
          <p:cNvPr id="3" name="CuadroTexto 2"/>
          <p:cNvSpPr txBox="1"/>
          <p:nvPr/>
        </p:nvSpPr>
        <p:spPr>
          <a:xfrm>
            <a:off x="1097280" y="6404562"/>
            <a:ext cx="4921347" cy="400110"/>
          </a:xfrm>
          <a:prstGeom prst="rect">
            <a:avLst/>
          </a:prstGeom>
          <a:noFill/>
        </p:spPr>
        <p:txBody>
          <a:bodyPr wrap="none" rtlCol="0">
            <a:spAutoFit/>
          </a:bodyPr>
          <a:lstStyle/>
          <a:p>
            <a:r>
              <a:rPr lang="es-ES" sz="2000" b="1" dirty="0">
                <a:solidFill>
                  <a:schemeClr val="bg1"/>
                </a:solidFill>
              </a:rPr>
              <a:t>Análisis de Datos en la </a:t>
            </a:r>
            <a:r>
              <a:rPr lang="es-ES" sz="2000" b="1" dirty="0" smtClean="0">
                <a:solidFill>
                  <a:schemeClr val="bg1"/>
                </a:solidFill>
              </a:rPr>
              <a:t>Comunicación </a:t>
            </a:r>
            <a:r>
              <a:rPr lang="es-ES" sz="2000" b="1" dirty="0">
                <a:solidFill>
                  <a:schemeClr val="bg1"/>
                </a:solidFill>
              </a:rPr>
              <a:t>D</a:t>
            </a:r>
            <a:r>
              <a:rPr lang="es-ES" sz="2000" b="1" dirty="0" smtClean="0">
                <a:solidFill>
                  <a:schemeClr val="bg1"/>
                </a:solidFill>
              </a:rPr>
              <a:t>igital</a:t>
            </a:r>
            <a:r>
              <a:rPr lang="es-ES_tradnl" sz="2000" dirty="0" smtClean="0">
                <a:solidFill>
                  <a:schemeClr val="bg1"/>
                </a:solidFill>
              </a:rPr>
              <a:t> </a:t>
            </a:r>
            <a:endParaRPr lang="en-US" sz="2000" dirty="0">
              <a:solidFill>
                <a:schemeClr val="bg1"/>
              </a:solidFill>
            </a:endParaRPr>
          </a:p>
        </p:txBody>
      </p:sp>
    </p:spTree>
    <p:extLst>
      <p:ext uri="{BB962C8B-B14F-4D97-AF65-F5344CB8AC3E}">
        <p14:creationId xmlns:p14="http://schemas.microsoft.com/office/powerpoint/2010/main" val="19734906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97279" y="391886"/>
            <a:ext cx="10470775" cy="1058871"/>
          </a:xfrm>
        </p:spPr>
        <p:txBody>
          <a:bodyPr>
            <a:normAutofit/>
          </a:bodyPr>
          <a:lstStyle/>
          <a:p>
            <a:r>
              <a:rPr lang="es-ES_tradnl" sz="4600" dirty="0" err="1" smtClean="0"/>
              <a:t>OSNs</a:t>
            </a:r>
            <a:r>
              <a:rPr lang="es-ES_tradnl" sz="4600" dirty="0" smtClean="0"/>
              <a:t> y algunas estadísticas</a:t>
            </a:r>
            <a:endParaRPr lang="es-ES_tradnl" sz="4600" dirty="0"/>
          </a:p>
        </p:txBody>
      </p:sp>
      <p:sp>
        <p:nvSpPr>
          <p:cNvPr id="3" name="Marcador de contenido 2"/>
          <p:cNvSpPr>
            <a:spLocks noGrp="1"/>
          </p:cNvSpPr>
          <p:nvPr>
            <p:ph idx="1"/>
          </p:nvPr>
        </p:nvSpPr>
        <p:spPr>
          <a:xfrm>
            <a:off x="1097280" y="1809158"/>
            <a:ext cx="10058400" cy="3576292"/>
          </a:xfrm>
        </p:spPr>
        <p:txBody>
          <a:bodyPr>
            <a:noAutofit/>
          </a:bodyPr>
          <a:lstStyle/>
          <a:p>
            <a:pPr>
              <a:buFont typeface="Arial" charset="0"/>
              <a:buChar char="•"/>
            </a:pPr>
            <a:r>
              <a:rPr lang="es-ES_tradnl" sz="2800" dirty="0" smtClean="0"/>
              <a:t> En 2009, las redes sociales rebasaron al correo electrónico como la actividad en línea más popular (</a:t>
            </a:r>
            <a:r>
              <a:rPr lang="es-ES_tradnl" sz="2800" dirty="0" err="1" smtClean="0"/>
              <a:t>Nielsen</a:t>
            </a:r>
            <a:r>
              <a:rPr lang="es-ES_tradnl" sz="2800" dirty="0" smtClean="0"/>
              <a:t> Online </a:t>
            </a:r>
            <a:r>
              <a:rPr lang="es-ES_tradnl" sz="2800" dirty="0" err="1" smtClean="0"/>
              <a:t>report</a:t>
            </a:r>
            <a:r>
              <a:rPr lang="es-ES_tradnl" sz="2800" dirty="0" smtClean="0"/>
              <a:t>)</a:t>
            </a:r>
          </a:p>
          <a:p>
            <a:pPr>
              <a:buFont typeface="Arial" charset="0"/>
              <a:buChar char="•"/>
            </a:pPr>
            <a:r>
              <a:rPr lang="es-ES_tradnl" sz="2800" dirty="0" smtClean="0"/>
              <a:t> En 2017, el 71% de usuarios de internet visitaron y participaron en </a:t>
            </a:r>
            <a:r>
              <a:rPr lang="es-ES_tradnl" sz="2800" dirty="0" err="1" smtClean="0"/>
              <a:t>OSNs</a:t>
            </a:r>
            <a:r>
              <a:rPr lang="es-ES_tradnl" sz="2800" dirty="0" smtClean="0"/>
              <a:t> y blogs </a:t>
            </a:r>
          </a:p>
          <a:p>
            <a:pPr>
              <a:buFont typeface="Arial" charset="0"/>
              <a:buChar char="•"/>
            </a:pPr>
            <a:r>
              <a:rPr lang="es-ES_tradnl" sz="2800" dirty="0" smtClean="0"/>
              <a:t> Aproximadamente el 30% del tiempo que uno pasa online está destinado al uso de las redes sociales</a:t>
            </a:r>
          </a:p>
          <a:p>
            <a:pPr>
              <a:buFont typeface="Arial" charset="0"/>
              <a:buChar char="•"/>
            </a:pPr>
            <a:r>
              <a:rPr lang="es-ES_tradnl" sz="2800" dirty="0" smtClean="0"/>
              <a:t> Facebook lidera el mercado con 1.86 billones usuarios activos cada mes</a:t>
            </a:r>
            <a:endParaRPr lang="es-ES_tradnl" sz="28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6</a:t>
            </a:fld>
            <a:endParaRPr lang="en-US" sz="1600" dirty="0"/>
          </a:p>
        </p:txBody>
      </p:sp>
      <p:sp>
        <p:nvSpPr>
          <p:cNvPr id="5" name="CuadroTexto 4"/>
          <p:cNvSpPr txBox="1"/>
          <p:nvPr/>
        </p:nvSpPr>
        <p:spPr>
          <a:xfrm>
            <a:off x="164592" y="5617740"/>
            <a:ext cx="9760621" cy="646331"/>
          </a:xfrm>
          <a:prstGeom prst="rect">
            <a:avLst/>
          </a:prstGeom>
          <a:noFill/>
        </p:spPr>
        <p:txBody>
          <a:bodyPr wrap="none" rtlCol="0">
            <a:spAutoFit/>
          </a:bodyPr>
          <a:lstStyle/>
          <a:p>
            <a:r>
              <a:rPr lang="en-US" dirty="0" err="1" smtClean="0"/>
              <a:t>www.statista.com</a:t>
            </a:r>
            <a:endParaRPr lang="en-US" dirty="0" smtClean="0"/>
          </a:p>
          <a:p>
            <a:r>
              <a:rPr lang="en-US" dirty="0" err="1" smtClean="0"/>
              <a:t>www.socialmediatoday.com</a:t>
            </a:r>
            <a:r>
              <a:rPr lang="en-US" dirty="0" smtClean="0"/>
              <a:t>/marketing/how-much-time-do-people-spend-social-media-infographic</a:t>
            </a:r>
            <a:endParaRPr lang="en-US" dirty="0"/>
          </a:p>
        </p:txBody>
      </p:sp>
    </p:spTree>
    <p:extLst>
      <p:ext uri="{BB962C8B-B14F-4D97-AF65-F5344CB8AC3E}">
        <p14:creationId xmlns:p14="http://schemas.microsoft.com/office/powerpoint/2010/main" val="7755062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5"/>
          <p:cNvSpPr txBox="1">
            <a:spLocks/>
          </p:cNvSpPr>
          <p:nvPr/>
        </p:nvSpPr>
        <p:spPr>
          <a:xfrm>
            <a:off x="498071" y="2014788"/>
            <a:ext cx="5029200" cy="3418502"/>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800" dirty="0" err="1" smtClean="0"/>
              <a:t>Una</a:t>
            </a:r>
            <a:r>
              <a:rPr lang="en-US" sz="2800" dirty="0" smtClean="0"/>
              <a:t> persona </a:t>
            </a:r>
            <a:r>
              <a:rPr lang="en-US" sz="2800" dirty="0" err="1" smtClean="0"/>
              <a:t>promedio</a:t>
            </a:r>
            <a:r>
              <a:rPr lang="en-US" sz="2800" dirty="0" smtClean="0"/>
              <a:t> </a:t>
            </a:r>
            <a:r>
              <a:rPr lang="en-US" sz="2800" dirty="0" err="1" smtClean="0"/>
              <a:t>dedica</a:t>
            </a:r>
            <a:r>
              <a:rPr lang="en-US" sz="2800" dirty="0" smtClean="0"/>
              <a:t> </a:t>
            </a:r>
            <a:r>
              <a:rPr lang="en-US" sz="2800" dirty="0" err="1" smtClean="0"/>
              <a:t>aproximadamente</a:t>
            </a:r>
            <a:r>
              <a:rPr lang="en-US" sz="2800" dirty="0" smtClean="0"/>
              <a:t> 116 </a:t>
            </a:r>
            <a:r>
              <a:rPr lang="en-US" sz="2800" dirty="0" err="1" smtClean="0"/>
              <a:t>minutos</a:t>
            </a:r>
            <a:r>
              <a:rPr lang="en-US" sz="2800" dirty="0" smtClean="0"/>
              <a:t> al d</a:t>
            </a:r>
            <a:r>
              <a:rPr lang="es-ES" sz="2800" dirty="0" err="1" smtClean="0"/>
              <a:t>ía</a:t>
            </a:r>
            <a:r>
              <a:rPr lang="es-ES" sz="2800" dirty="0" smtClean="0"/>
              <a:t> para navegar en las Redes Sociales.</a:t>
            </a:r>
          </a:p>
          <a:p>
            <a:endParaRPr lang="es-ES" sz="2800" dirty="0"/>
          </a:p>
          <a:p>
            <a:r>
              <a:rPr lang="es-ES" sz="2800" b="1" dirty="0" smtClean="0"/>
              <a:t>5 años, 4 meses</a:t>
            </a:r>
            <a:r>
              <a:rPr lang="es-ES" sz="2800" dirty="0" smtClean="0"/>
              <a:t> de nuestras vidas</a:t>
            </a:r>
            <a:r>
              <a:rPr lang="mr-IN" sz="2800" dirty="0" smtClean="0"/>
              <a:t>…</a:t>
            </a:r>
            <a:endParaRPr lang="en-US" sz="2800" dirty="0" smtClean="0"/>
          </a:p>
        </p:txBody>
      </p:sp>
      <p:pic>
        <p:nvPicPr>
          <p:cNvPr id="4" name="Imagen 3"/>
          <p:cNvPicPr>
            <a:picLocks noChangeAspect="1"/>
          </p:cNvPicPr>
          <p:nvPr/>
        </p:nvPicPr>
        <p:blipFill>
          <a:blip r:embed="rId3"/>
          <a:stretch>
            <a:fillRect/>
          </a:stretch>
        </p:blipFill>
        <p:spPr>
          <a:xfrm>
            <a:off x="5592586" y="1099418"/>
            <a:ext cx="5567013" cy="4822818"/>
          </a:xfrm>
          <a:prstGeom prst="rect">
            <a:avLst/>
          </a:prstGeom>
        </p:spPr>
      </p:pic>
      <p:sp>
        <p:nvSpPr>
          <p:cNvPr id="6" name="Título 1"/>
          <p:cNvSpPr txBox="1">
            <a:spLocks/>
          </p:cNvSpPr>
          <p:nvPr/>
        </p:nvSpPr>
        <p:spPr>
          <a:xfrm>
            <a:off x="498070" y="354138"/>
            <a:ext cx="11022536" cy="14507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dirty="0" smtClean="0"/>
              <a:t>Las Redes Sociales, ¿cuán importantes son?</a:t>
            </a:r>
            <a:endParaRPr lang="es-ES_tradnl" b="1" dirty="0"/>
          </a:p>
        </p:txBody>
      </p:sp>
      <p:sp>
        <p:nvSpPr>
          <p:cNvPr id="7" name="CuadroTexto 6"/>
          <p:cNvSpPr txBox="1"/>
          <p:nvPr/>
        </p:nvSpPr>
        <p:spPr>
          <a:xfrm>
            <a:off x="91440" y="6020210"/>
            <a:ext cx="8436540" cy="338554"/>
          </a:xfrm>
          <a:prstGeom prst="rect">
            <a:avLst/>
          </a:prstGeom>
          <a:noFill/>
        </p:spPr>
        <p:txBody>
          <a:bodyPr wrap="none" rtlCol="0">
            <a:spAutoFit/>
          </a:bodyPr>
          <a:lstStyle/>
          <a:p>
            <a:r>
              <a:rPr lang="en-US" sz="1600" smtClean="0"/>
              <a:t>www.socialmediatoday.com</a:t>
            </a:r>
            <a:r>
              <a:rPr lang="en-US" sz="1600" dirty="0" smtClean="0"/>
              <a:t>/marketing/how-much-time-do-people-spend-social-media-infographic</a:t>
            </a:r>
            <a:endParaRPr lang="en-US" sz="1600" dirty="0"/>
          </a:p>
        </p:txBody>
      </p:sp>
    </p:spTree>
    <p:extLst>
      <p:ext uri="{BB962C8B-B14F-4D97-AF65-F5344CB8AC3E}">
        <p14:creationId xmlns:p14="http://schemas.microsoft.com/office/powerpoint/2010/main" val="13001468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828338" y="6318821"/>
            <a:ext cx="10384146" cy="537621"/>
          </a:xfrm>
        </p:spPr>
        <p:txBody>
          <a:bodyPr/>
          <a:lstStyle/>
          <a:p>
            <a:r>
              <a:rPr lang="en-US" sz="1600" dirty="0" err="1" smtClean="0"/>
              <a:t>Motivaci</a:t>
            </a:r>
            <a:r>
              <a:rPr lang="es-ES" sz="1600" dirty="0" err="1" smtClean="0"/>
              <a:t>ón</a:t>
            </a:r>
            <a:r>
              <a:rPr lang="en-US" sz="1600" dirty="0" smtClean="0"/>
              <a:t>                                                                                                                                                                                                     </a:t>
            </a:r>
            <a:fld id="{5C8A0B6C-2F0D-9146-B965-5B2E4517E27B}" type="slidenum">
              <a:rPr lang="en-US" sz="1600" smtClean="0"/>
              <a:t>8</a:t>
            </a:fld>
            <a:endParaRPr lang="en-US" sz="1600" dirty="0"/>
          </a:p>
        </p:txBody>
      </p:sp>
      <p:sp>
        <p:nvSpPr>
          <p:cNvPr id="6" name="Título 1"/>
          <p:cNvSpPr txBox="1">
            <a:spLocks/>
          </p:cNvSpPr>
          <p:nvPr/>
        </p:nvSpPr>
        <p:spPr>
          <a:xfrm>
            <a:off x="498070" y="354138"/>
            <a:ext cx="11022536" cy="1450757"/>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dirty="0" smtClean="0"/>
              <a:t>Las Redes Sociales, imposible ignorarlas</a:t>
            </a:r>
            <a:r>
              <a:rPr lang="mr-IN" dirty="0" smtClean="0"/>
              <a:t>…</a:t>
            </a:r>
            <a:endParaRPr lang="es-ES_tradnl" b="1" dirty="0"/>
          </a:p>
        </p:txBody>
      </p:sp>
      <p:pic>
        <p:nvPicPr>
          <p:cNvPr id="5" name="Imagen 4"/>
          <p:cNvPicPr>
            <a:picLocks noChangeAspect="1"/>
          </p:cNvPicPr>
          <p:nvPr/>
        </p:nvPicPr>
        <p:blipFill>
          <a:blip r:embed="rId3"/>
          <a:stretch>
            <a:fillRect/>
          </a:stretch>
        </p:blipFill>
        <p:spPr>
          <a:xfrm>
            <a:off x="636813" y="1207982"/>
            <a:ext cx="3050721" cy="4868827"/>
          </a:xfrm>
          <a:prstGeom prst="rect">
            <a:avLst/>
          </a:prstGeom>
        </p:spPr>
      </p:pic>
      <p:sp>
        <p:nvSpPr>
          <p:cNvPr id="4" name="Rectángulo 3"/>
          <p:cNvSpPr/>
          <p:nvPr/>
        </p:nvSpPr>
        <p:spPr>
          <a:xfrm>
            <a:off x="3809948" y="1155106"/>
            <a:ext cx="8142566" cy="4493538"/>
          </a:xfrm>
          <a:prstGeom prst="rect">
            <a:avLst/>
          </a:prstGeom>
        </p:spPr>
        <p:txBody>
          <a:bodyPr wrap="square">
            <a:spAutoFit/>
          </a:bodyPr>
          <a:lstStyle/>
          <a:p>
            <a:pPr>
              <a:buClr>
                <a:schemeClr val="accent2"/>
              </a:buClr>
            </a:pPr>
            <a:r>
              <a:rPr lang="en-US" sz="2200" dirty="0" smtClean="0">
                <a:solidFill>
                  <a:srgbClr val="191919"/>
                </a:solidFill>
              </a:rPr>
              <a:t>En Twitter:</a:t>
            </a:r>
          </a:p>
          <a:p>
            <a:pPr marL="742950" lvl="1" indent="-285750">
              <a:buClr>
                <a:schemeClr val="accent2"/>
              </a:buClr>
              <a:buFont typeface="Arial" charset="0"/>
              <a:buChar char="•"/>
            </a:pPr>
            <a:r>
              <a:rPr lang="en-US" sz="2200" dirty="0" smtClean="0">
                <a:solidFill>
                  <a:srgbClr val="191919"/>
                </a:solidFill>
              </a:rPr>
              <a:t>El </a:t>
            </a:r>
            <a:r>
              <a:rPr lang="en-US" sz="2200" dirty="0">
                <a:solidFill>
                  <a:srgbClr val="191919"/>
                </a:solidFill>
              </a:rPr>
              <a:t>primer tweet </a:t>
            </a:r>
            <a:r>
              <a:rPr lang="en-US" sz="2200" dirty="0" err="1">
                <a:solidFill>
                  <a:srgbClr val="191919"/>
                </a:solidFill>
              </a:rPr>
              <a:t>fue</a:t>
            </a:r>
            <a:r>
              <a:rPr lang="en-US" sz="2200" dirty="0">
                <a:solidFill>
                  <a:srgbClr val="191919"/>
                </a:solidFill>
              </a:rPr>
              <a:t> </a:t>
            </a:r>
            <a:r>
              <a:rPr lang="en-US" sz="2200" dirty="0" err="1">
                <a:solidFill>
                  <a:srgbClr val="191919"/>
                </a:solidFill>
              </a:rPr>
              <a:t>enviado</a:t>
            </a:r>
            <a:r>
              <a:rPr lang="en-US" sz="2200" dirty="0">
                <a:solidFill>
                  <a:srgbClr val="191919"/>
                </a:solidFill>
              </a:rPr>
              <a:t> el 21 de </a:t>
            </a:r>
            <a:r>
              <a:rPr lang="en-US" sz="2200" dirty="0" err="1">
                <a:solidFill>
                  <a:srgbClr val="191919"/>
                </a:solidFill>
              </a:rPr>
              <a:t>marzo</a:t>
            </a:r>
            <a:r>
              <a:rPr lang="en-US" sz="2200" dirty="0">
                <a:solidFill>
                  <a:srgbClr val="191919"/>
                </a:solidFill>
              </a:rPr>
              <a:t> de 2006 </a:t>
            </a:r>
            <a:r>
              <a:rPr lang="en-US" sz="2200" dirty="0" err="1">
                <a:solidFill>
                  <a:srgbClr val="191919"/>
                </a:solidFill>
              </a:rPr>
              <a:t>por</a:t>
            </a:r>
            <a:r>
              <a:rPr lang="en-US" sz="2200" dirty="0">
                <a:solidFill>
                  <a:srgbClr val="191919"/>
                </a:solidFill>
              </a:rPr>
              <a:t> Jack Dorsey, el </a:t>
            </a:r>
            <a:r>
              <a:rPr lang="en-US" sz="2200" dirty="0" err="1">
                <a:solidFill>
                  <a:srgbClr val="191919"/>
                </a:solidFill>
              </a:rPr>
              <a:t>creador</a:t>
            </a:r>
            <a:r>
              <a:rPr lang="en-US" sz="2200" dirty="0">
                <a:solidFill>
                  <a:srgbClr val="191919"/>
                </a:solidFill>
              </a:rPr>
              <a:t> de Twitter. </a:t>
            </a:r>
            <a:endParaRPr lang="en-US" sz="2200" dirty="0" smtClean="0">
              <a:solidFill>
                <a:srgbClr val="191919"/>
              </a:solidFill>
            </a:endParaRPr>
          </a:p>
          <a:p>
            <a:pPr marL="742950" lvl="1" indent="-285750">
              <a:buClr>
                <a:schemeClr val="accent2"/>
              </a:buClr>
              <a:buFont typeface="Arial" charset="0"/>
              <a:buChar char="•"/>
            </a:pPr>
            <a:r>
              <a:rPr lang="en-US" sz="2200" dirty="0" err="1" smtClean="0">
                <a:solidFill>
                  <a:srgbClr val="191919"/>
                </a:solidFill>
              </a:rPr>
              <a:t>Llevó</a:t>
            </a:r>
            <a:r>
              <a:rPr lang="en-US" sz="2200" dirty="0" smtClean="0">
                <a:solidFill>
                  <a:srgbClr val="191919"/>
                </a:solidFill>
              </a:rPr>
              <a:t> </a:t>
            </a:r>
            <a:r>
              <a:rPr lang="en-US" sz="2200" dirty="0" err="1">
                <a:solidFill>
                  <a:srgbClr val="191919"/>
                </a:solidFill>
              </a:rPr>
              <a:t>más</a:t>
            </a:r>
            <a:r>
              <a:rPr lang="en-US" sz="2200" dirty="0">
                <a:solidFill>
                  <a:srgbClr val="191919"/>
                </a:solidFill>
              </a:rPr>
              <a:t> de </a:t>
            </a:r>
            <a:r>
              <a:rPr lang="en-US" sz="2200" dirty="0" err="1">
                <a:solidFill>
                  <a:srgbClr val="191919"/>
                </a:solidFill>
              </a:rPr>
              <a:t>tres</a:t>
            </a:r>
            <a:r>
              <a:rPr lang="en-US" sz="2200" dirty="0">
                <a:solidFill>
                  <a:srgbClr val="191919"/>
                </a:solidFill>
              </a:rPr>
              <a:t> </a:t>
            </a:r>
            <a:r>
              <a:rPr lang="en-US" sz="2200" dirty="0" err="1">
                <a:solidFill>
                  <a:srgbClr val="191919"/>
                </a:solidFill>
              </a:rPr>
              <a:t>años</a:t>
            </a:r>
            <a:r>
              <a:rPr lang="en-US" sz="2200" dirty="0">
                <a:solidFill>
                  <a:srgbClr val="191919"/>
                </a:solidFill>
              </a:rPr>
              <a:t>, hasta finales de mayo de 2009, </a:t>
            </a:r>
            <a:r>
              <a:rPr lang="en-US" sz="2200" dirty="0" err="1">
                <a:solidFill>
                  <a:srgbClr val="191919"/>
                </a:solidFill>
              </a:rPr>
              <a:t>alcanzar</a:t>
            </a:r>
            <a:r>
              <a:rPr lang="en-US" sz="2200" dirty="0">
                <a:solidFill>
                  <a:srgbClr val="191919"/>
                </a:solidFill>
              </a:rPr>
              <a:t> el </a:t>
            </a:r>
            <a:r>
              <a:rPr lang="en-US" sz="2200" dirty="0" smtClean="0">
                <a:solidFill>
                  <a:srgbClr val="191919"/>
                </a:solidFill>
              </a:rPr>
              <a:t>billon</a:t>
            </a:r>
            <a:r>
              <a:rPr lang="es-ES" sz="2200" dirty="0" err="1" smtClean="0">
                <a:solidFill>
                  <a:srgbClr val="191919"/>
                </a:solidFill>
              </a:rPr>
              <a:t>ésimo</a:t>
            </a:r>
            <a:r>
              <a:rPr lang="en-US" sz="2200" dirty="0" smtClean="0">
                <a:solidFill>
                  <a:srgbClr val="191919"/>
                </a:solidFill>
              </a:rPr>
              <a:t> </a:t>
            </a:r>
            <a:r>
              <a:rPr lang="en-US" sz="2200" dirty="0">
                <a:solidFill>
                  <a:srgbClr val="191919"/>
                </a:solidFill>
              </a:rPr>
              <a:t>tweet. </a:t>
            </a:r>
            <a:endParaRPr lang="en-US" sz="2200" dirty="0" smtClean="0">
              <a:solidFill>
                <a:srgbClr val="191919"/>
              </a:solidFill>
            </a:endParaRPr>
          </a:p>
          <a:p>
            <a:pPr marL="742950" lvl="1" indent="-285750">
              <a:buClr>
                <a:schemeClr val="accent2"/>
              </a:buClr>
              <a:buFont typeface="Arial" charset="0"/>
              <a:buChar char="•"/>
            </a:pPr>
            <a:r>
              <a:rPr lang="en-US" sz="2200" dirty="0" smtClean="0">
                <a:solidFill>
                  <a:srgbClr val="191919"/>
                </a:solidFill>
              </a:rPr>
              <a:t>Hoy </a:t>
            </a:r>
            <a:r>
              <a:rPr lang="en-US" sz="2200" dirty="0">
                <a:solidFill>
                  <a:srgbClr val="191919"/>
                </a:solidFill>
              </a:rPr>
              <a:t>en </a:t>
            </a:r>
            <a:r>
              <a:rPr lang="en-US" sz="2200" dirty="0" err="1">
                <a:solidFill>
                  <a:srgbClr val="191919"/>
                </a:solidFill>
              </a:rPr>
              <a:t>día</a:t>
            </a:r>
            <a:r>
              <a:rPr lang="en-US" sz="2200" dirty="0">
                <a:solidFill>
                  <a:srgbClr val="191919"/>
                </a:solidFill>
              </a:rPr>
              <a:t>, se </a:t>
            </a:r>
            <a:r>
              <a:rPr lang="en-US" sz="2200" dirty="0" err="1">
                <a:solidFill>
                  <a:srgbClr val="191919"/>
                </a:solidFill>
              </a:rPr>
              <a:t>necesitan</a:t>
            </a:r>
            <a:r>
              <a:rPr lang="en-US" sz="2200" dirty="0">
                <a:solidFill>
                  <a:srgbClr val="191919"/>
                </a:solidFill>
              </a:rPr>
              <a:t> </a:t>
            </a:r>
            <a:r>
              <a:rPr lang="en-US" sz="2200" dirty="0" err="1">
                <a:solidFill>
                  <a:srgbClr val="191919"/>
                </a:solidFill>
              </a:rPr>
              <a:t>menos</a:t>
            </a:r>
            <a:r>
              <a:rPr lang="en-US" sz="2200" dirty="0">
                <a:solidFill>
                  <a:srgbClr val="191919"/>
                </a:solidFill>
              </a:rPr>
              <a:t> de dos </a:t>
            </a:r>
            <a:r>
              <a:rPr lang="en-US" sz="2200" dirty="0" err="1">
                <a:solidFill>
                  <a:srgbClr val="191919"/>
                </a:solidFill>
              </a:rPr>
              <a:t>días</a:t>
            </a:r>
            <a:r>
              <a:rPr lang="en-US" sz="2200" dirty="0">
                <a:solidFill>
                  <a:srgbClr val="191919"/>
                </a:solidFill>
              </a:rPr>
              <a:t> para </a:t>
            </a:r>
            <a:r>
              <a:rPr lang="en-US" sz="2200" dirty="0" err="1">
                <a:solidFill>
                  <a:srgbClr val="191919"/>
                </a:solidFill>
              </a:rPr>
              <a:t>que</a:t>
            </a:r>
            <a:r>
              <a:rPr lang="en-US" sz="2200" dirty="0">
                <a:solidFill>
                  <a:srgbClr val="191919"/>
                </a:solidFill>
              </a:rPr>
              <a:t> se </a:t>
            </a:r>
            <a:r>
              <a:rPr lang="en-US" sz="2200" dirty="0" err="1" smtClean="0">
                <a:solidFill>
                  <a:srgbClr val="191919"/>
                </a:solidFill>
              </a:rPr>
              <a:t>envíe</a:t>
            </a:r>
            <a:r>
              <a:rPr lang="en-US" sz="2200" dirty="0" smtClean="0">
                <a:solidFill>
                  <a:srgbClr val="191919"/>
                </a:solidFill>
              </a:rPr>
              <a:t> 1 bill</a:t>
            </a:r>
            <a:r>
              <a:rPr lang="es-ES" sz="2200" dirty="0" err="1" smtClean="0">
                <a:solidFill>
                  <a:srgbClr val="191919"/>
                </a:solidFill>
              </a:rPr>
              <a:t>ón</a:t>
            </a:r>
            <a:r>
              <a:rPr lang="en-US" sz="2200" dirty="0" smtClean="0">
                <a:solidFill>
                  <a:srgbClr val="191919"/>
                </a:solidFill>
              </a:rPr>
              <a:t> </a:t>
            </a:r>
            <a:r>
              <a:rPr lang="en-US" sz="2200" dirty="0">
                <a:solidFill>
                  <a:srgbClr val="191919"/>
                </a:solidFill>
              </a:rPr>
              <a:t>de tweets</a:t>
            </a:r>
            <a:r>
              <a:rPr lang="en-US" sz="2200" dirty="0" smtClean="0">
                <a:solidFill>
                  <a:srgbClr val="191919"/>
                </a:solidFill>
              </a:rPr>
              <a:t>.</a:t>
            </a:r>
          </a:p>
          <a:p>
            <a:pPr marL="742950" lvl="1" indent="-285750">
              <a:buClr>
                <a:schemeClr val="accent2"/>
              </a:buClr>
              <a:buFont typeface="Arial" charset="0"/>
              <a:buChar char="•"/>
            </a:pPr>
            <a:r>
              <a:rPr lang="en-US" sz="2200" dirty="0" err="1">
                <a:solidFill>
                  <a:srgbClr val="191919"/>
                </a:solidFill>
              </a:rPr>
              <a:t>Cada</a:t>
            </a:r>
            <a:r>
              <a:rPr lang="en-US" sz="2200" dirty="0">
                <a:solidFill>
                  <a:srgbClr val="191919"/>
                </a:solidFill>
              </a:rPr>
              <a:t> </a:t>
            </a:r>
            <a:r>
              <a:rPr lang="en-US" sz="2200" dirty="0" err="1">
                <a:solidFill>
                  <a:srgbClr val="191919"/>
                </a:solidFill>
              </a:rPr>
              <a:t>segundo</a:t>
            </a:r>
            <a:r>
              <a:rPr lang="en-US" sz="2200" dirty="0">
                <a:solidFill>
                  <a:srgbClr val="191919"/>
                </a:solidFill>
              </a:rPr>
              <a:t>, en </a:t>
            </a:r>
            <a:r>
              <a:rPr lang="en-US" sz="2200" dirty="0" err="1">
                <a:solidFill>
                  <a:srgbClr val="191919"/>
                </a:solidFill>
              </a:rPr>
              <a:t>promedio</a:t>
            </a:r>
            <a:r>
              <a:rPr lang="en-US" sz="2200" dirty="0">
                <a:solidFill>
                  <a:srgbClr val="191919"/>
                </a:solidFill>
              </a:rPr>
              <a:t>, se </a:t>
            </a:r>
            <a:r>
              <a:rPr lang="en-US" sz="2200" dirty="0" err="1">
                <a:solidFill>
                  <a:srgbClr val="191919"/>
                </a:solidFill>
              </a:rPr>
              <a:t>twittean</a:t>
            </a:r>
            <a:r>
              <a:rPr lang="en-US" sz="2200" dirty="0">
                <a:solidFill>
                  <a:srgbClr val="191919"/>
                </a:solidFill>
              </a:rPr>
              <a:t> </a:t>
            </a:r>
            <a:r>
              <a:rPr lang="en-US" sz="2200" dirty="0" err="1">
                <a:solidFill>
                  <a:srgbClr val="191919"/>
                </a:solidFill>
              </a:rPr>
              <a:t>alrededor</a:t>
            </a:r>
            <a:r>
              <a:rPr lang="en-US" sz="2200" dirty="0">
                <a:solidFill>
                  <a:srgbClr val="191919"/>
                </a:solidFill>
              </a:rPr>
              <a:t> de 6.000 tweets</a:t>
            </a:r>
            <a:r>
              <a:rPr lang="en-US" sz="2200" dirty="0" smtClean="0">
                <a:solidFill>
                  <a:srgbClr val="191919"/>
                </a:solidFill>
              </a:rPr>
              <a:t>.</a:t>
            </a:r>
          </a:p>
          <a:p>
            <a:pPr>
              <a:buClr>
                <a:schemeClr val="accent2"/>
              </a:buClr>
            </a:pPr>
            <a:r>
              <a:rPr lang="en-US" sz="2200" dirty="0" smtClean="0"/>
              <a:t>En Facebook</a:t>
            </a:r>
          </a:p>
          <a:p>
            <a:pPr marL="742950" lvl="1" indent="-285750">
              <a:buClr>
                <a:schemeClr val="accent2"/>
              </a:buClr>
              <a:buFont typeface="Arial" charset="0"/>
              <a:buChar char="•"/>
            </a:pPr>
            <a:r>
              <a:rPr lang="en-US" sz="2200" dirty="0" smtClean="0"/>
              <a:t>300 </a:t>
            </a:r>
            <a:r>
              <a:rPr lang="en-US" sz="2200" dirty="0" err="1"/>
              <a:t>millones</a:t>
            </a:r>
            <a:r>
              <a:rPr lang="en-US" sz="2200" dirty="0"/>
              <a:t> </a:t>
            </a:r>
            <a:r>
              <a:rPr lang="en-US" sz="2200" dirty="0" smtClean="0"/>
              <a:t>de </a:t>
            </a:r>
            <a:r>
              <a:rPr lang="en-US" sz="2200" dirty="0" err="1" smtClean="0"/>
              <a:t>fotos</a:t>
            </a:r>
            <a:r>
              <a:rPr lang="en-US" sz="2200" dirty="0" smtClean="0"/>
              <a:t> </a:t>
            </a:r>
            <a:r>
              <a:rPr lang="en-US" sz="2200" dirty="0" err="1" smtClean="0"/>
              <a:t>subidas</a:t>
            </a:r>
            <a:r>
              <a:rPr lang="en-US" sz="2200" dirty="0" smtClean="0"/>
              <a:t> </a:t>
            </a:r>
            <a:r>
              <a:rPr lang="en-US" sz="2200" dirty="0" err="1" smtClean="0"/>
              <a:t>por</a:t>
            </a:r>
            <a:r>
              <a:rPr lang="en-US" sz="2200" dirty="0" smtClean="0"/>
              <a:t> </a:t>
            </a:r>
            <a:r>
              <a:rPr lang="en-US" sz="2200" dirty="0" err="1" smtClean="0"/>
              <a:t>día</a:t>
            </a:r>
            <a:endParaRPr lang="en-US" sz="2200" dirty="0"/>
          </a:p>
          <a:p>
            <a:pPr marL="742950" lvl="1" indent="-285750">
              <a:buClr>
                <a:schemeClr val="accent2"/>
              </a:buClr>
              <a:buFont typeface="Arial" charset="0"/>
              <a:buChar char="•"/>
            </a:pPr>
            <a:r>
              <a:rPr lang="en-US" sz="2200" dirty="0" err="1" smtClean="0"/>
              <a:t>Cada</a:t>
            </a:r>
            <a:r>
              <a:rPr lang="en-US" sz="2200" dirty="0" smtClean="0"/>
              <a:t> </a:t>
            </a:r>
            <a:r>
              <a:rPr lang="en-US" sz="2200" dirty="0" err="1" smtClean="0"/>
              <a:t>segundo</a:t>
            </a:r>
            <a:r>
              <a:rPr lang="en-US" sz="2200" dirty="0" smtClean="0"/>
              <a:t> se </a:t>
            </a:r>
            <a:r>
              <a:rPr lang="en-US" sz="2200" dirty="0" err="1" smtClean="0"/>
              <a:t>crean</a:t>
            </a:r>
            <a:r>
              <a:rPr lang="en-US" sz="2200" dirty="0" smtClean="0"/>
              <a:t> 5 </a:t>
            </a:r>
            <a:r>
              <a:rPr lang="en-US" sz="2200" dirty="0" err="1" smtClean="0"/>
              <a:t>nuevos</a:t>
            </a:r>
            <a:r>
              <a:rPr lang="en-US" sz="2200" dirty="0" smtClean="0"/>
              <a:t> </a:t>
            </a:r>
            <a:r>
              <a:rPr lang="en-US" sz="2200" dirty="0" err="1" smtClean="0"/>
              <a:t>perfiles</a:t>
            </a:r>
            <a:endParaRPr lang="en-US" sz="2200" dirty="0" smtClean="0"/>
          </a:p>
          <a:p>
            <a:pPr marL="742950" lvl="1" indent="-285750">
              <a:buClr>
                <a:schemeClr val="accent2"/>
              </a:buClr>
              <a:buFont typeface="Arial" charset="0"/>
              <a:buChar char="•"/>
            </a:pPr>
            <a:r>
              <a:rPr lang="en-US" sz="2200" dirty="0" smtClean="0"/>
              <a:t>En el d</a:t>
            </a:r>
            <a:r>
              <a:rPr lang="es-ES" sz="2200" dirty="0" err="1" smtClean="0"/>
              <a:t>ía</a:t>
            </a:r>
            <a:r>
              <a:rPr lang="es-ES" sz="2200" dirty="0" smtClean="0"/>
              <a:t>, </a:t>
            </a:r>
            <a:r>
              <a:rPr lang="en-US" sz="2200" dirty="0"/>
              <a:t>1.52 </a:t>
            </a:r>
            <a:r>
              <a:rPr lang="en-US" sz="2200" dirty="0" err="1" smtClean="0"/>
              <a:t>billiones</a:t>
            </a:r>
            <a:r>
              <a:rPr lang="en-US" sz="2200" dirty="0" smtClean="0"/>
              <a:t> de </a:t>
            </a:r>
            <a:r>
              <a:rPr lang="en-US" sz="2200" dirty="0" err="1" smtClean="0"/>
              <a:t>usuarios</a:t>
            </a:r>
            <a:r>
              <a:rPr lang="en-US" sz="2200" dirty="0" smtClean="0"/>
              <a:t> </a:t>
            </a:r>
            <a:r>
              <a:rPr lang="en-US" sz="2200" dirty="0" err="1" smtClean="0"/>
              <a:t>ingresan</a:t>
            </a:r>
            <a:r>
              <a:rPr lang="en-US" sz="2200" dirty="0" smtClean="0"/>
              <a:t> a </a:t>
            </a:r>
            <a:r>
              <a:rPr lang="en-US" sz="2200" dirty="0" err="1" smtClean="0"/>
              <a:t>su</a:t>
            </a:r>
            <a:r>
              <a:rPr lang="en-US" sz="2200" dirty="0" smtClean="0"/>
              <a:t> </a:t>
            </a:r>
            <a:r>
              <a:rPr lang="en-US" sz="2200" dirty="0" err="1" smtClean="0"/>
              <a:t>cuenta</a:t>
            </a:r>
            <a:r>
              <a:rPr lang="en-US" sz="2200" dirty="0" smtClean="0"/>
              <a:t> de FB</a:t>
            </a:r>
            <a:endParaRPr lang="en-US" sz="2200" dirty="0"/>
          </a:p>
        </p:txBody>
      </p:sp>
      <p:sp>
        <p:nvSpPr>
          <p:cNvPr id="7" name="Rectángulo 6"/>
          <p:cNvSpPr/>
          <p:nvPr/>
        </p:nvSpPr>
        <p:spPr>
          <a:xfrm>
            <a:off x="3687534" y="5784421"/>
            <a:ext cx="7299630" cy="584775"/>
          </a:xfrm>
          <a:prstGeom prst="rect">
            <a:avLst/>
          </a:prstGeom>
        </p:spPr>
        <p:txBody>
          <a:bodyPr wrap="square">
            <a:spAutoFit/>
          </a:bodyPr>
          <a:lstStyle/>
          <a:p>
            <a:r>
              <a:rPr lang="en-US" sz="1600" dirty="0"/>
              <a:t>http://</a:t>
            </a:r>
            <a:r>
              <a:rPr lang="en-US" sz="1600" dirty="0" err="1"/>
              <a:t>www.internetlivestats.com</a:t>
            </a:r>
            <a:r>
              <a:rPr lang="en-US" sz="1600" dirty="0"/>
              <a:t>/twitter-statistics</a:t>
            </a:r>
            <a:r>
              <a:rPr lang="en-US" sz="1600" dirty="0" smtClean="0"/>
              <a:t>/</a:t>
            </a:r>
          </a:p>
          <a:p>
            <a:r>
              <a:rPr lang="en-US" sz="1600" dirty="0"/>
              <a:t>https://</a:t>
            </a:r>
            <a:r>
              <a:rPr lang="en-US" sz="1600" dirty="0" err="1"/>
              <a:t>zephoria.com</a:t>
            </a:r>
            <a:r>
              <a:rPr lang="en-US" sz="1600" dirty="0"/>
              <a:t>/top-15-valuable-facebook-statistics/</a:t>
            </a:r>
          </a:p>
        </p:txBody>
      </p:sp>
    </p:spTree>
    <p:extLst>
      <p:ext uri="{BB962C8B-B14F-4D97-AF65-F5344CB8AC3E}">
        <p14:creationId xmlns:p14="http://schemas.microsoft.com/office/powerpoint/2010/main" val="11524866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6D22F896-40B5-4ADD-8801-0D06FADFA095}" type="slidenum">
              <a:rPr lang="en-US" sz="1600" smtClean="0"/>
              <a:t>9</a:t>
            </a:fld>
            <a:endParaRPr lang="en-US" sz="1600" dirty="0"/>
          </a:p>
        </p:txBody>
      </p:sp>
      <p:sp>
        <p:nvSpPr>
          <p:cNvPr id="14" name="Marcador de contenido 13"/>
          <p:cNvSpPr>
            <a:spLocks noGrp="1"/>
          </p:cNvSpPr>
          <p:nvPr>
            <p:ph idx="1"/>
          </p:nvPr>
        </p:nvSpPr>
        <p:spPr>
          <a:xfrm>
            <a:off x="316514" y="4658593"/>
            <a:ext cx="3540419" cy="1801192"/>
          </a:xfrm>
        </p:spPr>
        <p:txBody>
          <a:bodyPr>
            <a:normAutofit/>
          </a:bodyPr>
          <a:lstStyle/>
          <a:p>
            <a:r>
              <a:rPr lang="es-ES_tradnl" sz="3200" dirty="0" smtClean="0">
                <a:solidFill>
                  <a:schemeClr val="bg1"/>
                </a:solidFill>
              </a:rPr>
              <a:t>No hay barreras </a:t>
            </a:r>
            <a:r>
              <a:rPr lang="es-ES_tradnl" sz="3200" smtClean="0">
                <a:solidFill>
                  <a:schemeClr val="bg1"/>
                </a:solidFill>
              </a:rPr>
              <a:t>de tiempo ni </a:t>
            </a:r>
            <a:r>
              <a:rPr lang="es-ES_tradnl" sz="3200" dirty="0" smtClean="0">
                <a:solidFill>
                  <a:schemeClr val="bg1"/>
                </a:solidFill>
              </a:rPr>
              <a:t>límites de espacio</a:t>
            </a:r>
            <a:endParaRPr lang="es-ES_tradnl" sz="3200" dirty="0">
              <a:solidFill>
                <a:schemeClr val="bg1"/>
              </a:solidFill>
            </a:endParaRPr>
          </a:p>
        </p:txBody>
      </p:sp>
      <p:pic>
        <p:nvPicPr>
          <p:cNvPr id="16" name="Imagen 15"/>
          <p:cNvPicPr>
            <a:picLocks noChangeAspect="1"/>
          </p:cNvPicPr>
          <p:nvPr/>
        </p:nvPicPr>
        <p:blipFill>
          <a:blip r:embed="rId3"/>
          <a:stretch>
            <a:fillRect/>
          </a:stretch>
        </p:blipFill>
        <p:spPr>
          <a:xfrm>
            <a:off x="166165" y="2269062"/>
            <a:ext cx="3841118" cy="1798517"/>
          </a:xfrm>
          <a:prstGeom prst="rect">
            <a:avLst/>
          </a:prstGeom>
        </p:spPr>
      </p:pic>
      <p:pic>
        <p:nvPicPr>
          <p:cNvPr id="7" name="Imagen 6"/>
          <p:cNvPicPr>
            <a:picLocks noChangeAspect="1"/>
          </p:cNvPicPr>
          <p:nvPr/>
        </p:nvPicPr>
        <p:blipFill>
          <a:blip r:embed="rId4"/>
          <a:stretch>
            <a:fillRect/>
          </a:stretch>
        </p:blipFill>
        <p:spPr>
          <a:xfrm>
            <a:off x="4488627" y="2419210"/>
            <a:ext cx="6926970" cy="3647387"/>
          </a:xfrm>
          <a:prstGeom prst="rect">
            <a:avLst/>
          </a:prstGeom>
        </p:spPr>
      </p:pic>
      <p:sp>
        <p:nvSpPr>
          <p:cNvPr id="8" name="CuadroTexto 7"/>
          <p:cNvSpPr txBox="1"/>
          <p:nvPr/>
        </p:nvSpPr>
        <p:spPr>
          <a:xfrm>
            <a:off x="4488627" y="330070"/>
            <a:ext cx="6653098" cy="1938992"/>
          </a:xfrm>
          <a:prstGeom prst="rect">
            <a:avLst/>
          </a:prstGeom>
          <a:noFill/>
        </p:spPr>
        <p:txBody>
          <a:bodyPr wrap="square" rtlCol="0">
            <a:spAutoFit/>
          </a:bodyPr>
          <a:lstStyle/>
          <a:p>
            <a:pPr marL="342900" indent="-342900">
              <a:buClr>
                <a:schemeClr val="accent2"/>
              </a:buClr>
              <a:buFont typeface="Wingdings" charset="2"/>
              <a:buChar char="v"/>
            </a:pPr>
            <a:r>
              <a:rPr lang="es-ES_tradnl" sz="2400" dirty="0" smtClean="0">
                <a:solidFill>
                  <a:schemeClr val="tx1">
                    <a:lumMod val="85000"/>
                    <a:lumOff val="15000"/>
                  </a:schemeClr>
                </a:solidFill>
              </a:rPr>
              <a:t>Usuarios generan y comparten contenido,</a:t>
            </a:r>
          </a:p>
          <a:p>
            <a:pPr marL="342900" indent="-342900">
              <a:buClr>
                <a:schemeClr val="accent2"/>
              </a:buClr>
              <a:buFont typeface="Wingdings" charset="2"/>
              <a:buChar char="v"/>
            </a:pPr>
            <a:r>
              <a:rPr lang="es-ES_tradnl" sz="2400" dirty="0" smtClean="0">
                <a:solidFill>
                  <a:schemeClr val="tx1">
                    <a:lumMod val="85000"/>
                    <a:lumOff val="15000"/>
                  </a:schemeClr>
                </a:solidFill>
              </a:rPr>
              <a:t>colaboran en comunidades, </a:t>
            </a:r>
          </a:p>
          <a:p>
            <a:pPr marL="342900" indent="-342900">
              <a:buClr>
                <a:schemeClr val="accent2"/>
              </a:buClr>
              <a:buFont typeface="Wingdings" charset="2"/>
              <a:buChar char="v"/>
            </a:pPr>
            <a:r>
              <a:rPr lang="es-ES_tradnl" sz="2400" dirty="0" smtClean="0">
                <a:solidFill>
                  <a:schemeClr val="tx1">
                    <a:lumMod val="85000"/>
                    <a:lumOff val="15000"/>
                  </a:schemeClr>
                </a:solidFill>
              </a:rPr>
              <a:t>ofrecen </a:t>
            </a:r>
            <a:r>
              <a:rPr lang="es-ES_tradnl" sz="2400" dirty="0" err="1" smtClean="0">
                <a:solidFill>
                  <a:schemeClr val="tx1">
                    <a:lumMod val="85000"/>
                    <a:lumOff val="15000"/>
                  </a:schemeClr>
                </a:solidFill>
              </a:rPr>
              <a:t>feedback</a:t>
            </a:r>
            <a:r>
              <a:rPr lang="es-ES_tradnl" sz="2400" dirty="0" smtClean="0">
                <a:solidFill>
                  <a:schemeClr val="tx1">
                    <a:lumMod val="85000"/>
                    <a:lumOff val="15000"/>
                  </a:schemeClr>
                </a:solidFill>
              </a:rPr>
              <a:t>,</a:t>
            </a:r>
          </a:p>
          <a:p>
            <a:pPr marL="342900" indent="-342900">
              <a:buClr>
                <a:schemeClr val="accent2"/>
              </a:buClr>
              <a:buFont typeface="Wingdings" charset="2"/>
              <a:buChar char="v"/>
            </a:pPr>
            <a:r>
              <a:rPr lang="es-ES_tradnl" sz="2400" dirty="0" smtClean="0">
                <a:solidFill>
                  <a:schemeClr val="tx1">
                    <a:lumMod val="85000"/>
                    <a:lumOff val="15000"/>
                  </a:schemeClr>
                </a:solidFill>
              </a:rPr>
              <a:t>añaden opiniones, </a:t>
            </a:r>
          </a:p>
          <a:p>
            <a:pPr marL="342900" indent="-342900">
              <a:buClr>
                <a:schemeClr val="accent2"/>
              </a:buClr>
              <a:buFont typeface="Wingdings" charset="2"/>
              <a:buChar char="v"/>
            </a:pPr>
            <a:r>
              <a:rPr lang="es-ES_tradnl" sz="2400" dirty="0" smtClean="0">
                <a:solidFill>
                  <a:schemeClr val="tx1">
                    <a:lumMod val="85000"/>
                    <a:lumOff val="15000"/>
                  </a:schemeClr>
                </a:solidFill>
              </a:rPr>
              <a:t>y crean perfiles personales</a:t>
            </a:r>
            <a:endParaRPr lang="es-ES_tradnl" sz="2400" dirty="0">
              <a:solidFill>
                <a:schemeClr val="tx1">
                  <a:lumMod val="85000"/>
                  <a:lumOff val="15000"/>
                </a:schemeClr>
              </a:solidFill>
            </a:endParaRPr>
          </a:p>
        </p:txBody>
      </p:sp>
    </p:spTree>
    <p:extLst>
      <p:ext uri="{BB962C8B-B14F-4D97-AF65-F5344CB8AC3E}">
        <p14:creationId xmlns:p14="http://schemas.microsoft.com/office/powerpoint/2010/main" val="1335434686"/>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ción">
  <a:themeElements>
    <a:clrScheme name="Retrospección">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38465</TotalTime>
  <Words>4297</Words>
  <Application>Microsoft Macintosh PowerPoint</Application>
  <PresentationFormat>Panorámica</PresentationFormat>
  <Paragraphs>424</Paragraphs>
  <Slides>50</Slides>
  <Notes>27</Notes>
  <HiddenSlides>0</HiddenSlides>
  <MMClips>0</MMClips>
  <ScaleCrop>false</ScaleCrop>
  <HeadingPairs>
    <vt:vector size="6" baseType="variant">
      <vt:variant>
        <vt:lpstr>Fuentes usadas</vt:lpstr>
      </vt:variant>
      <vt:variant>
        <vt:i4>13</vt:i4>
      </vt:variant>
      <vt:variant>
        <vt:lpstr>Tema</vt:lpstr>
      </vt:variant>
      <vt:variant>
        <vt:i4>1</vt:i4>
      </vt:variant>
      <vt:variant>
        <vt:lpstr>Títulos de diapositiva</vt:lpstr>
      </vt:variant>
      <vt:variant>
        <vt:i4>50</vt:i4>
      </vt:variant>
    </vt:vector>
  </HeadingPairs>
  <TitlesOfParts>
    <vt:vector size="64" baseType="lpstr">
      <vt:lpstr>Al Nile</vt:lpstr>
      <vt:lpstr>Arial Hebrew Scholar</vt:lpstr>
      <vt:lpstr>Arial Narrow</vt:lpstr>
      <vt:lpstr>Calibri</vt:lpstr>
      <vt:lpstr>Calibri Light</vt:lpstr>
      <vt:lpstr>Cambria Math</vt:lpstr>
      <vt:lpstr>Helvetica</vt:lpstr>
      <vt:lpstr>Mangal</vt:lpstr>
      <vt:lpstr>Symbol</vt:lpstr>
      <vt:lpstr>Times New Roman</vt:lpstr>
      <vt:lpstr>Wingdings</vt:lpstr>
      <vt:lpstr>맑은 고딕</vt:lpstr>
      <vt:lpstr>Arial</vt:lpstr>
      <vt:lpstr>Retrospección</vt:lpstr>
      <vt:lpstr>Universidad Casa Grande    Maestría de Comunicación Digital</vt:lpstr>
      <vt:lpstr>Presentación de PowerPoint</vt:lpstr>
      <vt:lpstr>Presentación de PowerPoint</vt:lpstr>
      <vt:lpstr>MODULO 7  Las redes sociales y Social Media Data Mining</vt:lpstr>
      <vt:lpstr>Red Social</vt:lpstr>
      <vt:lpstr>OSNs y algunas estadísticas</vt:lpstr>
      <vt:lpstr>Presentación de PowerPoint</vt:lpstr>
      <vt:lpstr>Presentación de PowerPoint</vt:lpstr>
      <vt:lpstr>Presentación de PowerPoint</vt:lpstr>
      <vt:lpstr>Campos de Investigación</vt:lpstr>
      <vt:lpstr>Facebook</vt:lpstr>
      <vt:lpstr>Facebook</vt:lpstr>
      <vt:lpstr>Facebook</vt:lpstr>
      <vt:lpstr>Facebook</vt:lpstr>
      <vt:lpstr>Facebook</vt:lpstr>
      <vt:lpstr>Facebook</vt:lpstr>
      <vt:lpstr>Facebook</vt:lpstr>
      <vt:lpstr>Facebook</vt:lpstr>
      <vt:lpstr>Facebook</vt:lpstr>
      <vt:lpstr>MODULO 8  Sentiment and Opinion Analysis</vt:lpstr>
      <vt:lpstr>OSNs data and Public Opinion</vt:lpstr>
      <vt:lpstr>How to analyze opinions in SNS</vt:lpstr>
      <vt:lpstr>How to analyze opinions in SNS</vt:lpstr>
      <vt:lpstr>How to analyze opinions in SNS</vt:lpstr>
      <vt:lpstr>Value of Knowledge from SA</vt:lpstr>
      <vt:lpstr>SA y opinion mining</vt:lpstr>
      <vt:lpstr>Polarización</vt:lpstr>
      <vt:lpstr>MODULO 9  Social Network Analysis</vt:lpstr>
      <vt:lpstr>Presentación de PowerPoint</vt:lpstr>
      <vt:lpstr>Presentación de PowerPoint</vt:lpstr>
      <vt:lpstr>Polarización</vt:lpstr>
      <vt:lpstr>Grafo interactivo: wine and cheese</vt:lpstr>
      <vt:lpstr>MODULO 10  Preocupaciones y Problemas de la  Minería de Datos Sociales</vt:lpstr>
      <vt:lpstr>MODULO 11  El Sector Público y el Análisis de Datos</vt:lpstr>
      <vt:lpstr>Impacto en el Gobierno Electrónico</vt:lpstr>
      <vt:lpstr>Presentación de PowerPoint</vt:lpstr>
      <vt:lpstr>Temas emergentes (Open issues)</vt:lpstr>
      <vt:lpstr>Presentación de PowerPoint</vt:lpstr>
      <vt:lpstr>Presentación de PowerPoint</vt:lpstr>
      <vt:lpstr>RESEARCH QUESTIONS</vt:lpstr>
      <vt:lpstr>Introducción: Grado de Interés de un Usuario en la Política                            Degree of Interest in Politics of a user “DoIP” </vt:lpstr>
      <vt:lpstr>Motivación</vt:lpstr>
      <vt:lpstr>Diseñando un Sistema de Recomendación:  following back recommender system</vt:lpstr>
      <vt:lpstr>MÉTODO</vt:lpstr>
      <vt:lpstr>DoIP de los usuarios</vt:lpstr>
      <vt:lpstr>Presentación de PowerPoint</vt:lpstr>
      <vt:lpstr>Datasets</vt:lpstr>
      <vt:lpstr>Presentación de PowerPoint</vt:lpstr>
      <vt:lpstr>Calcular el DoIP  de usuarios de Twitter</vt:lpstr>
      <vt:lpstr>MODULO 12  Análisis de datos en la comunicación digital: Revisión de artículos académicos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Users Preferences in Online Social Networks</dc:title>
  <dc:creator>Lorena Recalde</dc:creator>
  <cp:lastModifiedBy>Lorena Recalde</cp:lastModifiedBy>
  <cp:revision>426</cp:revision>
  <dcterms:created xsi:type="dcterms:W3CDTF">2018-09-05T16:34:01Z</dcterms:created>
  <dcterms:modified xsi:type="dcterms:W3CDTF">2019-09-21T10:43:14Z</dcterms:modified>
</cp:coreProperties>
</file>